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64"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华文楷体"/>
      </a:defRPr>
    </a:lvl1pPr>
    <a:lvl2pPr marL="457200" algn="l" rtl="0" fontAlgn="base">
      <a:spcBef>
        <a:spcPct val="0"/>
      </a:spcBef>
      <a:spcAft>
        <a:spcPct val="0"/>
      </a:spcAft>
      <a:defRPr kern="1200">
        <a:solidFill>
          <a:schemeClr val="tx1"/>
        </a:solidFill>
        <a:latin typeface="Arial" charset="0"/>
        <a:ea typeface="宋体" charset="-122"/>
        <a:cs typeface="华文楷体"/>
      </a:defRPr>
    </a:lvl2pPr>
    <a:lvl3pPr marL="914400" algn="l" rtl="0" fontAlgn="base">
      <a:spcBef>
        <a:spcPct val="0"/>
      </a:spcBef>
      <a:spcAft>
        <a:spcPct val="0"/>
      </a:spcAft>
      <a:defRPr kern="1200">
        <a:solidFill>
          <a:schemeClr val="tx1"/>
        </a:solidFill>
        <a:latin typeface="Arial" charset="0"/>
        <a:ea typeface="宋体" charset="-122"/>
        <a:cs typeface="华文楷体"/>
      </a:defRPr>
    </a:lvl3pPr>
    <a:lvl4pPr marL="1371600" algn="l" rtl="0" fontAlgn="base">
      <a:spcBef>
        <a:spcPct val="0"/>
      </a:spcBef>
      <a:spcAft>
        <a:spcPct val="0"/>
      </a:spcAft>
      <a:defRPr kern="1200">
        <a:solidFill>
          <a:schemeClr val="tx1"/>
        </a:solidFill>
        <a:latin typeface="Arial" charset="0"/>
        <a:ea typeface="宋体" charset="-122"/>
        <a:cs typeface="华文楷体"/>
      </a:defRPr>
    </a:lvl4pPr>
    <a:lvl5pPr marL="1828800" algn="l" rtl="0" fontAlgn="base">
      <a:spcBef>
        <a:spcPct val="0"/>
      </a:spcBef>
      <a:spcAft>
        <a:spcPct val="0"/>
      </a:spcAft>
      <a:defRPr kern="1200">
        <a:solidFill>
          <a:schemeClr val="tx1"/>
        </a:solidFill>
        <a:latin typeface="Arial" charset="0"/>
        <a:ea typeface="宋体" charset="-122"/>
        <a:cs typeface="华文楷体"/>
      </a:defRPr>
    </a:lvl5pPr>
    <a:lvl6pPr marL="2286000" algn="l" defTabSz="914400" rtl="0" eaLnBrk="1" latinLnBrk="0" hangingPunct="1">
      <a:defRPr kern="1200">
        <a:solidFill>
          <a:schemeClr val="tx1"/>
        </a:solidFill>
        <a:latin typeface="Arial" charset="0"/>
        <a:ea typeface="宋体" charset="-122"/>
        <a:cs typeface="华文楷体"/>
      </a:defRPr>
    </a:lvl6pPr>
    <a:lvl7pPr marL="2743200" algn="l" defTabSz="914400" rtl="0" eaLnBrk="1" latinLnBrk="0" hangingPunct="1">
      <a:defRPr kern="1200">
        <a:solidFill>
          <a:schemeClr val="tx1"/>
        </a:solidFill>
        <a:latin typeface="Arial" charset="0"/>
        <a:ea typeface="宋体" charset="-122"/>
        <a:cs typeface="华文楷体"/>
      </a:defRPr>
    </a:lvl7pPr>
    <a:lvl8pPr marL="3200400" algn="l" defTabSz="914400" rtl="0" eaLnBrk="1" latinLnBrk="0" hangingPunct="1">
      <a:defRPr kern="1200">
        <a:solidFill>
          <a:schemeClr val="tx1"/>
        </a:solidFill>
        <a:latin typeface="Arial" charset="0"/>
        <a:ea typeface="宋体" charset="-122"/>
        <a:cs typeface="华文楷体"/>
      </a:defRPr>
    </a:lvl8pPr>
    <a:lvl9pPr marL="3657600" algn="l" defTabSz="914400" rtl="0" eaLnBrk="1" latinLnBrk="0" hangingPunct="1">
      <a:defRPr kern="1200">
        <a:solidFill>
          <a:schemeClr val="tx1"/>
        </a:solidFill>
        <a:latin typeface="Arial" charset="0"/>
        <a:ea typeface="宋体" charset="-122"/>
        <a:cs typeface="华文楷体"/>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F38444-AC3B-443C-A4B4-8091CC87B522}" type="doc">
      <dgm:prSet loTypeId="urn:microsoft.com/office/officeart/2005/8/layout/vList3" loCatId="list" qsTypeId="urn:microsoft.com/office/officeart/2005/8/quickstyle/simple1#1" qsCatId="simple" csTypeId="urn:microsoft.com/office/officeart/2005/8/colors/accent1_2#1" csCatId="accent1" phldr="1"/>
      <dgm:spPr/>
      <dgm:t>
        <a:bodyPr/>
        <a:lstStyle/>
        <a:p>
          <a:endParaRPr lang="zh-CN" altLang="en-US"/>
        </a:p>
      </dgm:t>
    </dgm:pt>
    <dgm:pt modelId="{991E7352-0ADA-4805-B2A0-465866E9344C}">
      <dgm:prSet phldrT="[文本]"/>
      <dgm:spPr/>
      <dgm:t>
        <a:bodyPr/>
        <a:lstStyle/>
        <a:p>
          <a:r>
            <a:rPr lang="zh-CN" altLang="en-US" dirty="0" smtClean="0"/>
            <a:t>改革创新、科学发展</a:t>
          </a:r>
          <a:endParaRPr lang="zh-CN" altLang="en-US" dirty="0"/>
        </a:p>
      </dgm:t>
    </dgm:pt>
    <dgm:pt modelId="{9357E044-3AC5-4E34-839E-E64E3579C643}" type="parTrans" cxnId="{D5F57404-8546-4933-B780-B01EF1A0A23F}">
      <dgm:prSet/>
      <dgm:spPr/>
      <dgm:t>
        <a:bodyPr/>
        <a:lstStyle/>
        <a:p>
          <a:endParaRPr lang="zh-CN" altLang="en-US"/>
        </a:p>
      </dgm:t>
    </dgm:pt>
    <dgm:pt modelId="{12751275-9B2C-406E-997D-F63E5720D922}" type="sibTrans" cxnId="{D5F57404-8546-4933-B780-B01EF1A0A23F}">
      <dgm:prSet/>
      <dgm:spPr/>
      <dgm:t>
        <a:bodyPr/>
        <a:lstStyle/>
        <a:p>
          <a:endParaRPr lang="zh-CN" altLang="en-US"/>
        </a:p>
      </dgm:t>
    </dgm:pt>
    <dgm:pt modelId="{34FD52D0-C022-4CD8-B485-124A1D08A9E3}">
      <dgm:prSet phldrT="[文本]"/>
      <dgm:spPr/>
      <dgm:t>
        <a:bodyPr/>
        <a:lstStyle/>
        <a:p>
          <a:r>
            <a:rPr lang="zh-CN" altLang="en-US" dirty="0" smtClean="0"/>
            <a:t>共建共享、整体联动</a:t>
          </a:r>
          <a:endParaRPr lang="zh-CN" altLang="en-US" dirty="0"/>
        </a:p>
      </dgm:t>
    </dgm:pt>
    <dgm:pt modelId="{4F4E72FC-DF9A-4638-AB2D-1062C315ED7E}" type="parTrans" cxnId="{BBABEDC6-7B12-4670-B1DE-1C0E1165EEF0}">
      <dgm:prSet/>
      <dgm:spPr/>
      <dgm:t>
        <a:bodyPr/>
        <a:lstStyle/>
        <a:p>
          <a:endParaRPr lang="zh-CN" altLang="en-US"/>
        </a:p>
      </dgm:t>
    </dgm:pt>
    <dgm:pt modelId="{2DC5FEB8-5380-4ECC-A948-E081FCC2D6F3}" type="sibTrans" cxnId="{BBABEDC6-7B12-4670-B1DE-1C0E1165EEF0}">
      <dgm:prSet/>
      <dgm:spPr/>
      <dgm:t>
        <a:bodyPr/>
        <a:lstStyle/>
        <a:p>
          <a:endParaRPr lang="zh-CN" altLang="en-US"/>
        </a:p>
      </dgm:t>
    </dgm:pt>
    <dgm:pt modelId="{E94E3A67-B7F3-4549-90A8-763AE7032DBD}">
      <dgm:prSet phldrT="[文本]"/>
      <dgm:spPr/>
      <dgm:t>
        <a:bodyPr/>
        <a:lstStyle/>
        <a:p>
          <a:r>
            <a:rPr lang="zh-CN" altLang="en-US" dirty="0" smtClean="0"/>
            <a:t>健康优先、预防为主</a:t>
          </a:r>
          <a:endParaRPr lang="zh-CN" altLang="en-US" dirty="0"/>
        </a:p>
      </dgm:t>
    </dgm:pt>
    <dgm:pt modelId="{D8FA6D5D-16E8-4E6E-A0EB-0E43A768A594}" type="parTrans" cxnId="{A905A751-C1EC-4064-A957-DE769D48EA81}">
      <dgm:prSet/>
      <dgm:spPr/>
      <dgm:t>
        <a:bodyPr/>
        <a:lstStyle/>
        <a:p>
          <a:endParaRPr lang="zh-CN" altLang="en-US"/>
        </a:p>
      </dgm:t>
    </dgm:pt>
    <dgm:pt modelId="{13692615-D7B6-4D4A-A4EC-9230B9D947E9}" type="sibTrans" cxnId="{A905A751-C1EC-4064-A957-DE769D48EA81}">
      <dgm:prSet/>
      <dgm:spPr/>
      <dgm:t>
        <a:bodyPr/>
        <a:lstStyle/>
        <a:p>
          <a:endParaRPr lang="zh-CN" altLang="en-US"/>
        </a:p>
      </dgm:t>
    </dgm:pt>
    <dgm:pt modelId="{59D8EBEE-F9B5-488B-AE7E-9236571D50E7}">
      <dgm:prSet phldrT="[文本]"/>
      <dgm:spPr/>
      <dgm:t>
        <a:bodyPr/>
        <a:lstStyle/>
        <a:p>
          <a:r>
            <a:rPr lang="zh-CN" altLang="en-US" dirty="0" smtClean="0"/>
            <a:t>公平公正、公益服务</a:t>
          </a:r>
          <a:endParaRPr lang="zh-CN" altLang="en-US" dirty="0"/>
        </a:p>
      </dgm:t>
    </dgm:pt>
    <dgm:pt modelId="{923260A0-2DE6-4C3A-986A-45CF91642FE4}" type="parTrans" cxnId="{E63DD426-A821-412A-98D0-AA746E87A9D7}">
      <dgm:prSet/>
      <dgm:spPr/>
      <dgm:t>
        <a:bodyPr/>
        <a:lstStyle/>
        <a:p>
          <a:endParaRPr lang="zh-CN" altLang="en-US"/>
        </a:p>
      </dgm:t>
    </dgm:pt>
    <dgm:pt modelId="{5E298FC5-8796-438A-9254-4F164D2F30A2}" type="sibTrans" cxnId="{E63DD426-A821-412A-98D0-AA746E87A9D7}">
      <dgm:prSet/>
      <dgm:spPr/>
      <dgm:t>
        <a:bodyPr/>
        <a:lstStyle/>
        <a:p>
          <a:endParaRPr lang="zh-CN" altLang="en-US"/>
        </a:p>
      </dgm:t>
    </dgm:pt>
    <dgm:pt modelId="{9F981C9B-F1F2-4B59-8B4F-AF8E7A4ED3A4}" type="pres">
      <dgm:prSet presAssocID="{5FF38444-AC3B-443C-A4B4-8091CC87B522}" presName="linearFlow" presStyleCnt="0">
        <dgm:presLayoutVars>
          <dgm:dir/>
          <dgm:resizeHandles val="exact"/>
        </dgm:presLayoutVars>
      </dgm:prSet>
      <dgm:spPr/>
      <dgm:t>
        <a:bodyPr/>
        <a:lstStyle/>
        <a:p>
          <a:endParaRPr lang="zh-CN" altLang="en-US"/>
        </a:p>
      </dgm:t>
    </dgm:pt>
    <dgm:pt modelId="{EE816F4E-0C31-4F83-9B72-0A81715706B0}" type="pres">
      <dgm:prSet presAssocID="{991E7352-0ADA-4805-B2A0-465866E9344C}" presName="composite" presStyleCnt="0"/>
      <dgm:spPr/>
    </dgm:pt>
    <dgm:pt modelId="{A32867EB-6AEE-4A88-8517-A7FAFBA59069}" type="pres">
      <dgm:prSet presAssocID="{991E7352-0ADA-4805-B2A0-465866E9344C}" presName="imgShp" presStyleLbl="fgImgPlace1" presStyleIdx="0" presStyleCnt="4" custScaleX="47934" custScaleY="48319"/>
      <dgm:spPr>
        <a:blipFill rotWithShape="0">
          <a:blip xmlns:r="http://schemas.openxmlformats.org/officeDocument/2006/relationships" r:embed="rId1"/>
          <a:stretch>
            <a:fillRect/>
          </a:stretch>
        </a:blipFill>
      </dgm:spPr>
    </dgm:pt>
    <dgm:pt modelId="{36968725-B116-4B36-825C-0ECFAE736AFA}" type="pres">
      <dgm:prSet presAssocID="{991E7352-0ADA-4805-B2A0-465866E9344C}" presName="txShp" presStyleLbl="node1" presStyleIdx="0" presStyleCnt="4" custScaleY="40594">
        <dgm:presLayoutVars>
          <dgm:bulletEnabled val="1"/>
        </dgm:presLayoutVars>
      </dgm:prSet>
      <dgm:spPr/>
      <dgm:t>
        <a:bodyPr/>
        <a:lstStyle/>
        <a:p>
          <a:endParaRPr lang="zh-CN" altLang="en-US"/>
        </a:p>
      </dgm:t>
    </dgm:pt>
    <dgm:pt modelId="{FCE3F4EC-4C70-458A-9041-BC18013E52BC}" type="pres">
      <dgm:prSet presAssocID="{12751275-9B2C-406E-997D-F63E5720D922}" presName="spacing" presStyleCnt="0"/>
      <dgm:spPr/>
    </dgm:pt>
    <dgm:pt modelId="{4A8461EA-1D75-4C42-8630-93DCDD592710}" type="pres">
      <dgm:prSet presAssocID="{34FD52D0-C022-4CD8-B485-124A1D08A9E3}" presName="composite" presStyleCnt="0"/>
      <dgm:spPr/>
    </dgm:pt>
    <dgm:pt modelId="{F24B5A86-ADD9-49BC-9032-6E597A7089CC}" type="pres">
      <dgm:prSet presAssocID="{34FD52D0-C022-4CD8-B485-124A1D08A9E3}" presName="imgShp" presStyleLbl="fgImgPlace1" presStyleIdx="1" presStyleCnt="4" custScaleX="49218" custScaleY="51748"/>
      <dgm:spPr>
        <a:blipFill rotWithShape="0">
          <a:blip xmlns:r="http://schemas.openxmlformats.org/officeDocument/2006/relationships" r:embed="rId2"/>
          <a:stretch>
            <a:fillRect/>
          </a:stretch>
        </a:blipFill>
      </dgm:spPr>
    </dgm:pt>
    <dgm:pt modelId="{A97EE293-4699-45A9-80F0-EDA2C1888A0B}" type="pres">
      <dgm:prSet presAssocID="{34FD52D0-C022-4CD8-B485-124A1D08A9E3}" presName="txShp" presStyleLbl="node1" presStyleIdx="1" presStyleCnt="4" custScaleY="43539">
        <dgm:presLayoutVars>
          <dgm:bulletEnabled val="1"/>
        </dgm:presLayoutVars>
      </dgm:prSet>
      <dgm:spPr/>
      <dgm:t>
        <a:bodyPr/>
        <a:lstStyle/>
        <a:p>
          <a:endParaRPr lang="zh-CN" altLang="en-US"/>
        </a:p>
      </dgm:t>
    </dgm:pt>
    <dgm:pt modelId="{4522DD75-D21E-41CE-B2CC-955DB6016380}" type="pres">
      <dgm:prSet presAssocID="{2DC5FEB8-5380-4ECC-A948-E081FCC2D6F3}" presName="spacing" presStyleCnt="0"/>
      <dgm:spPr/>
    </dgm:pt>
    <dgm:pt modelId="{2A5AA612-8C46-4374-BAA6-5859263F4141}" type="pres">
      <dgm:prSet presAssocID="{E94E3A67-B7F3-4549-90A8-763AE7032DBD}" presName="composite" presStyleCnt="0"/>
      <dgm:spPr/>
    </dgm:pt>
    <dgm:pt modelId="{26690642-3B6D-493F-AD3D-FF7648688A49}" type="pres">
      <dgm:prSet presAssocID="{E94E3A67-B7F3-4549-90A8-763AE7032DBD}" presName="imgShp" presStyleLbl="fgImgPlace1" presStyleIdx="2" presStyleCnt="4" custScaleX="50757" custScaleY="55051"/>
      <dgm:spPr>
        <a:blipFill rotWithShape="0">
          <a:blip xmlns:r="http://schemas.openxmlformats.org/officeDocument/2006/relationships" r:embed="rId3"/>
          <a:stretch>
            <a:fillRect/>
          </a:stretch>
        </a:blipFill>
      </dgm:spPr>
    </dgm:pt>
    <dgm:pt modelId="{BF51BF4E-1A27-41B6-82A6-B992DB90971B}" type="pres">
      <dgm:prSet presAssocID="{E94E3A67-B7F3-4549-90A8-763AE7032DBD}" presName="txShp" presStyleLbl="node1" presStyleIdx="2" presStyleCnt="4" custScaleY="41411">
        <dgm:presLayoutVars>
          <dgm:bulletEnabled val="1"/>
        </dgm:presLayoutVars>
      </dgm:prSet>
      <dgm:spPr/>
      <dgm:t>
        <a:bodyPr/>
        <a:lstStyle/>
        <a:p>
          <a:endParaRPr lang="zh-CN" altLang="en-US"/>
        </a:p>
      </dgm:t>
    </dgm:pt>
    <dgm:pt modelId="{8DE6768A-2B3A-4263-AB87-05BD02FAD1B0}" type="pres">
      <dgm:prSet presAssocID="{13692615-D7B6-4D4A-A4EC-9230B9D947E9}" presName="spacing" presStyleCnt="0"/>
      <dgm:spPr/>
    </dgm:pt>
    <dgm:pt modelId="{10F903FB-5F3C-4A95-A330-A9AD71FE7C1F}" type="pres">
      <dgm:prSet presAssocID="{59D8EBEE-F9B5-488B-AE7E-9236571D50E7}" presName="composite" presStyleCnt="0"/>
      <dgm:spPr/>
    </dgm:pt>
    <dgm:pt modelId="{58947FBC-C92B-479A-B77F-BB909B7E8355}" type="pres">
      <dgm:prSet presAssocID="{59D8EBEE-F9B5-488B-AE7E-9236571D50E7}" presName="imgShp" presStyleLbl="fgImgPlace1" presStyleIdx="3" presStyleCnt="4" custScaleX="48208" custScaleY="44542"/>
      <dgm:spPr>
        <a:blipFill rotWithShape="0">
          <a:blip xmlns:r="http://schemas.openxmlformats.org/officeDocument/2006/relationships" r:embed="rId4"/>
          <a:stretch>
            <a:fillRect/>
          </a:stretch>
        </a:blipFill>
      </dgm:spPr>
    </dgm:pt>
    <dgm:pt modelId="{5DAA540A-572D-4519-8E1D-AA86D6D57AA6}" type="pres">
      <dgm:prSet presAssocID="{59D8EBEE-F9B5-488B-AE7E-9236571D50E7}" presName="txShp" presStyleLbl="node1" presStyleIdx="3" presStyleCnt="4" custScaleY="41996">
        <dgm:presLayoutVars>
          <dgm:bulletEnabled val="1"/>
        </dgm:presLayoutVars>
      </dgm:prSet>
      <dgm:spPr/>
      <dgm:t>
        <a:bodyPr/>
        <a:lstStyle/>
        <a:p>
          <a:endParaRPr lang="zh-CN" altLang="en-US"/>
        </a:p>
      </dgm:t>
    </dgm:pt>
  </dgm:ptLst>
  <dgm:cxnLst>
    <dgm:cxn modelId="{690D5F82-0BC6-487D-9FD0-2B6F52DC5359}" type="presOf" srcId="{5FF38444-AC3B-443C-A4B4-8091CC87B522}" destId="{9F981C9B-F1F2-4B59-8B4F-AF8E7A4ED3A4}" srcOrd="0" destOrd="0" presId="urn:microsoft.com/office/officeart/2005/8/layout/vList3"/>
    <dgm:cxn modelId="{D5F57404-8546-4933-B780-B01EF1A0A23F}" srcId="{5FF38444-AC3B-443C-A4B4-8091CC87B522}" destId="{991E7352-0ADA-4805-B2A0-465866E9344C}" srcOrd="0" destOrd="0" parTransId="{9357E044-3AC5-4E34-839E-E64E3579C643}" sibTransId="{12751275-9B2C-406E-997D-F63E5720D922}"/>
    <dgm:cxn modelId="{6635625A-37D4-40A9-858E-37AA3722D721}" type="presOf" srcId="{E94E3A67-B7F3-4549-90A8-763AE7032DBD}" destId="{BF51BF4E-1A27-41B6-82A6-B992DB90971B}" srcOrd="0" destOrd="0" presId="urn:microsoft.com/office/officeart/2005/8/layout/vList3"/>
    <dgm:cxn modelId="{E63DD426-A821-412A-98D0-AA746E87A9D7}" srcId="{5FF38444-AC3B-443C-A4B4-8091CC87B522}" destId="{59D8EBEE-F9B5-488B-AE7E-9236571D50E7}" srcOrd="3" destOrd="0" parTransId="{923260A0-2DE6-4C3A-986A-45CF91642FE4}" sibTransId="{5E298FC5-8796-438A-9254-4F164D2F30A2}"/>
    <dgm:cxn modelId="{85E09FB7-BE76-46AE-A03E-DF614884F98C}" type="presOf" srcId="{59D8EBEE-F9B5-488B-AE7E-9236571D50E7}" destId="{5DAA540A-572D-4519-8E1D-AA86D6D57AA6}" srcOrd="0" destOrd="0" presId="urn:microsoft.com/office/officeart/2005/8/layout/vList3"/>
    <dgm:cxn modelId="{76F43472-CF9E-4C5B-BBA8-1E54EE29FCF1}" type="presOf" srcId="{991E7352-0ADA-4805-B2A0-465866E9344C}" destId="{36968725-B116-4B36-825C-0ECFAE736AFA}" srcOrd="0" destOrd="0" presId="urn:microsoft.com/office/officeart/2005/8/layout/vList3"/>
    <dgm:cxn modelId="{BBABEDC6-7B12-4670-B1DE-1C0E1165EEF0}" srcId="{5FF38444-AC3B-443C-A4B4-8091CC87B522}" destId="{34FD52D0-C022-4CD8-B485-124A1D08A9E3}" srcOrd="1" destOrd="0" parTransId="{4F4E72FC-DF9A-4638-AB2D-1062C315ED7E}" sibTransId="{2DC5FEB8-5380-4ECC-A948-E081FCC2D6F3}"/>
    <dgm:cxn modelId="{A905A751-C1EC-4064-A957-DE769D48EA81}" srcId="{5FF38444-AC3B-443C-A4B4-8091CC87B522}" destId="{E94E3A67-B7F3-4549-90A8-763AE7032DBD}" srcOrd="2" destOrd="0" parTransId="{D8FA6D5D-16E8-4E6E-A0EB-0E43A768A594}" sibTransId="{13692615-D7B6-4D4A-A4EC-9230B9D947E9}"/>
    <dgm:cxn modelId="{286D3660-2866-4BE0-B26C-A2D7F443C44F}" type="presOf" srcId="{34FD52D0-C022-4CD8-B485-124A1D08A9E3}" destId="{A97EE293-4699-45A9-80F0-EDA2C1888A0B}" srcOrd="0" destOrd="0" presId="urn:microsoft.com/office/officeart/2005/8/layout/vList3"/>
    <dgm:cxn modelId="{8CEC760C-4C90-4CA8-8C4F-223505030045}" type="presParOf" srcId="{9F981C9B-F1F2-4B59-8B4F-AF8E7A4ED3A4}" destId="{EE816F4E-0C31-4F83-9B72-0A81715706B0}" srcOrd="0" destOrd="0" presId="urn:microsoft.com/office/officeart/2005/8/layout/vList3"/>
    <dgm:cxn modelId="{95AF753F-C593-4AD2-833F-9B910E0FB7DB}" type="presParOf" srcId="{EE816F4E-0C31-4F83-9B72-0A81715706B0}" destId="{A32867EB-6AEE-4A88-8517-A7FAFBA59069}" srcOrd="0" destOrd="0" presId="urn:microsoft.com/office/officeart/2005/8/layout/vList3"/>
    <dgm:cxn modelId="{0333EE55-7AD9-4875-9990-92BE00489473}" type="presParOf" srcId="{EE816F4E-0C31-4F83-9B72-0A81715706B0}" destId="{36968725-B116-4B36-825C-0ECFAE736AFA}" srcOrd="1" destOrd="0" presId="urn:microsoft.com/office/officeart/2005/8/layout/vList3"/>
    <dgm:cxn modelId="{B5ED83BF-2D4B-43C6-A82F-E733C49ABD46}" type="presParOf" srcId="{9F981C9B-F1F2-4B59-8B4F-AF8E7A4ED3A4}" destId="{FCE3F4EC-4C70-458A-9041-BC18013E52BC}" srcOrd="1" destOrd="0" presId="urn:microsoft.com/office/officeart/2005/8/layout/vList3"/>
    <dgm:cxn modelId="{82140AC3-4079-41AD-96C3-11F1AD27ABD4}" type="presParOf" srcId="{9F981C9B-F1F2-4B59-8B4F-AF8E7A4ED3A4}" destId="{4A8461EA-1D75-4C42-8630-93DCDD592710}" srcOrd="2" destOrd="0" presId="urn:microsoft.com/office/officeart/2005/8/layout/vList3"/>
    <dgm:cxn modelId="{E0FF40DB-3448-4536-840B-2350A1FBEC23}" type="presParOf" srcId="{4A8461EA-1D75-4C42-8630-93DCDD592710}" destId="{F24B5A86-ADD9-49BC-9032-6E597A7089CC}" srcOrd="0" destOrd="0" presId="urn:microsoft.com/office/officeart/2005/8/layout/vList3"/>
    <dgm:cxn modelId="{B4A2EB75-FEE2-4096-AA6B-8EBF506E79EE}" type="presParOf" srcId="{4A8461EA-1D75-4C42-8630-93DCDD592710}" destId="{A97EE293-4699-45A9-80F0-EDA2C1888A0B}" srcOrd="1" destOrd="0" presId="urn:microsoft.com/office/officeart/2005/8/layout/vList3"/>
    <dgm:cxn modelId="{80AB4140-EA8F-4DDB-86C4-B6B8A9C86DBC}" type="presParOf" srcId="{9F981C9B-F1F2-4B59-8B4F-AF8E7A4ED3A4}" destId="{4522DD75-D21E-41CE-B2CC-955DB6016380}" srcOrd="3" destOrd="0" presId="urn:microsoft.com/office/officeart/2005/8/layout/vList3"/>
    <dgm:cxn modelId="{D747151C-3C48-45E0-8691-11AB4EC6FB53}" type="presParOf" srcId="{9F981C9B-F1F2-4B59-8B4F-AF8E7A4ED3A4}" destId="{2A5AA612-8C46-4374-BAA6-5859263F4141}" srcOrd="4" destOrd="0" presId="urn:microsoft.com/office/officeart/2005/8/layout/vList3"/>
    <dgm:cxn modelId="{3327B78E-FEE1-4FAD-B171-095789BA4E52}" type="presParOf" srcId="{2A5AA612-8C46-4374-BAA6-5859263F4141}" destId="{26690642-3B6D-493F-AD3D-FF7648688A49}" srcOrd="0" destOrd="0" presId="urn:microsoft.com/office/officeart/2005/8/layout/vList3"/>
    <dgm:cxn modelId="{A752D580-805E-4151-BE28-AAB5B568B603}" type="presParOf" srcId="{2A5AA612-8C46-4374-BAA6-5859263F4141}" destId="{BF51BF4E-1A27-41B6-82A6-B992DB90971B}" srcOrd="1" destOrd="0" presId="urn:microsoft.com/office/officeart/2005/8/layout/vList3"/>
    <dgm:cxn modelId="{958C7057-C213-4A61-A1EB-BECCE5C72E6A}" type="presParOf" srcId="{9F981C9B-F1F2-4B59-8B4F-AF8E7A4ED3A4}" destId="{8DE6768A-2B3A-4263-AB87-05BD02FAD1B0}" srcOrd="5" destOrd="0" presId="urn:microsoft.com/office/officeart/2005/8/layout/vList3"/>
    <dgm:cxn modelId="{DC27452F-C5D1-460E-B322-25911D6D2254}" type="presParOf" srcId="{9F981C9B-F1F2-4B59-8B4F-AF8E7A4ED3A4}" destId="{10F903FB-5F3C-4A95-A330-A9AD71FE7C1F}" srcOrd="6" destOrd="0" presId="urn:microsoft.com/office/officeart/2005/8/layout/vList3"/>
    <dgm:cxn modelId="{F7C666B2-78B4-49F1-AEA3-98889A851590}" type="presParOf" srcId="{10F903FB-5F3C-4A95-A330-A9AD71FE7C1F}" destId="{58947FBC-C92B-479A-B77F-BB909B7E8355}" srcOrd="0" destOrd="0" presId="urn:microsoft.com/office/officeart/2005/8/layout/vList3"/>
    <dgm:cxn modelId="{73797252-9D26-495E-900D-717E70A0E032}" type="presParOf" srcId="{10F903FB-5F3C-4A95-A330-A9AD71FE7C1F}" destId="{5DAA540A-572D-4519-8E1D-AA86D6D57AA6}"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6408FB-B22F-4D1A-93EE-790A2DD65613}" type="doc">
      <dgm:prSet loTypeId="urn:microsoft.com/office/officeart/2005/8/layout/venn3" loCatId="relationship" qsTypeId="urn:microsoft.com/office/officeart/2005/8/quickstyle/simple1#2" qsCatId="simple" csTypeId="urn:microsoft.com/office/officeart/2005/8/colors/accent1_2#2" csCatId="accent1" phldr="1"/>
      <dgm:spPr/>
      <dgm:t>
        <a:bodyPr/>
        <a:lstStyle/>
        <a:p>
          <a:endParaRPr lang="zh-CN" altLang="en-US"/>
        </a:p>
      </dgm:t>
    </dgm:pt>
    <dgm:pt modelId="{A6A08CA6-F863-4369-8E86-7B1CB8BA311B}">
      <dgm:prSet phldrT="[文本]"/>
      <dgm:spPr/>
      <dgm:t>
        <a:bodyPr/>
        <a:lstStyle/>
        <a:p>
          <a:r>
            <a:rPr lang="zh-CN" altLang="en-US" dirty="0" smtClean="0"/>
            <a:t>加强组织领导</a:t>
          </a:r>
          <a:endParaRPr lang="zh-CN" altLang="en-US" dirty="0"/>
        </a:p>
      </dgm:t>
    </dgm:pt>
    <dgm:pt modelId="{ED55C91B-A806-48FF-B2D0-1F14DC3438D0}" type="parTrans" cxnId="{C16EA8C3-FD0D-4F47-A5F3-16B0053DE546}">
      <dgm:prSet/>
      <dgm:spPr/>
      <dgm:t>
        <a:bodyPr/>
        <a:lstStyle/>
        <a:p>
          <a:endParaRPr lang="zh-CN" altLang="en-US"/>
        </a:p>
      </dgm:t>
    </dgm:pt>
    <dgm:pt modelId="{57F61DD7-9AB2-4897-A4C5-D532900ECD6D}" type="sibTrans" cxnId="{C16EA8C3-FD0D-4F47-A5F3-16B0053DE546}">
      <dgm:prSet/>
      <dgm:spPr/>
      <dgm:t>
        <a:bodyPr/>
        <a:lstStyle/>
        <a:p>
          <a:endParaRPr lang="zh-CN" altLang="en-US"/>
        </a:p>
      </dgm:t>
    </dgm:pt>
    <dgm:pt modelId="{8FAB05BD-22F4-41ED-9FAD-2D2F1B77B1AC}">
      <dgm:prSet phldrT="[文本]"/>
      <dgm:spPr/>
      <dgm:t>
        <a:bodyPr/>
        <a:lstStyle/>
        <a:p>
          <a:r>
            <a:rPr lang="zh-CN" altLang="en-US" dirty="0" smtClean="0"/>
            <a:t>动员各方参与</a:t>
          </a:r>
          <a:endParaRPr lang="zh-CN" altLang="en-US" dirty="0"/>
        </a:p>
      </dgm:t>
    </dgm:pt>
    <dgm:pt modelId="{4B33A84D-A564-45A3-B93B-644294B6F4B9}" type="parTrans" cxnId="{77698A71-B7D2-4F9A-85CF-04057A42D7F8}">
      <dgm:prSet/>
      <dgm:spPr/>
      <dgm:t>
        <a:bodyPr/>
        <a:lstStyle/>
        <a:p>
          <a:endParaRPr lang="zh-CN" altLang="en-US"/>
        </a:p>
      </dgm:t>
    </dgm:pt>
    <dgm:pt modelId="{9ABBF135-273F-4C38-ADD0-962FCC9334D3}" type="sibTrans" cxnId="{77698A71-B7D2-4F9A-85CF-04057A42D7F8}">
      <dgm:prSet/>
      <dgm:spPr/>
      <dgm:t>
        <a:bodyPr/>
        <a:lstStyle/>
        <a:p>
          <a:endParaRPr lang="zh-CN" altLang="en-US"/>
        </a:p>
      </dgm:t>
    </dgm:pt>
    <dgm:pt modelId="{F0D9E10E-AABF-45A5-9DB7-21EF63E0C517}">
      <dgm:prSet phldrT="[文本]"/>
      <dgm:spPr/>
      <dgm:t>
        <a:bodyPr/>
        <a:lstStyle/>
        <a:p>
          <a:r>
            <a:rPr lang="zh-CN" altLang="en-US" dirty="0" smtClean="0"/>
            <a:t>健全支撑体系</a:t>
          </a:r>
          <a:endParaRPr lang="zh-CN" altLang="en-US" dirty="0"/>
        </a:p>
      </dgm:t>
    </dgm:pt>
    <dgm:pt modelId="{34838F8F-F9A6-476A-B1EF-7312D18AD14B}" type="parTrans" cxnId="{8292825F-0A42-4308-B3BE-CAA024403645}">
      <dgm:prSet/>
      <dgm:spPr/>
      <dgm:t>
        <a:bodyPr/>
        <a:lstStyle/>
        <a:p>
          <a:endParaRPr lang="zh-CN" altLang="en-US"/>
        </a:p>
      </dgm:t>
    </dgm:pt>
    <dgm:pt modelId="{67C17A4D-7E01-45DD-B855-822FB6EA1707}" type="sibTrans" cxnId="{8292825F-0A42-4308-B3BE-CAA024403645}">
      <dgm:prSet/>
      <dgm:spPr/>
      <dgm:t>
        <a:bodyPr/>
        <a:lstStyle/>
        <a:p>
          <a:endParaRPr lang="zh-CN" altLang="en-US"/>
        </a:p>
      </dgm:t>
    </dgm:pt>
    <dgm:pt modelId="{12E8B522-C60D-428A-BBE9-F849F885B801}">
      <dgm:prSet phldrT="[文本]"/>
      <dgm:spPr/>
      <dgm:t>
        <a:bodyPr/>
        <a:lstStyle/>
        <a:p>
          <a:r>
            <a:rPr lang="zh-CN" altLang="en-US" dirty="0" smtClean="0"/>
            <a:t>营造健康氛围</a:t>
          </a:r>
          <a:endParaRPr lang="zh-CN" altLang="en-US" dirty="0"/>
        </a:p>
      </dgm:t>
    </dgm:pt>
    <dgm:pt modelId="{22CA0042-1251-4E89-B277-4181851C503F}" type="parTrans" cxnId="{02EA329F-25C9-49FD-887E-DC38436B80CE}">
      <dgm:prSet/>
      <dgm:spPr/>
      <dgm:t>
        <a:bodyPr/>
        <a:lstStyle/>
        <a:p>
          <a:endParaRPr lang="zh-CN" altLang="en-US"/>
        </a:p>
      </dgm:t>
    </dgm:pt>
    <dgm:pt modelId="{CD6E0557-46CB-4E49-9CA7-31DD1BA72D2E}" type="sibTrans" cxnId="{02EA329F-25C9-49FD-887E-DC38436B80CE}">
      <dgm:prSet/>
      <dgm:spPr/>
      <dgm:t>
        <a:bodyPr/>
        <a:lstStyle/>
        <a:p>
          <a:endParaRPr lang="zh-CN" altLang="en-US"/>
        </a:p>
      </dgm:t>
    </dgm:pt>
    <dgm:pt modelId="{9E6D490E-669A-496D-82E4-D15B9F873860}" type="pres">
      <dgm:prSet presAssocID="{176408FB-B22F-4D1A-93EE-790A2DD65613}" presName="Name0" presStyleCnt="0">
        <dgm:presLayoutVars>
          <dgm:dir/>
          <dgm:resizeHandles val="exact"/>
        </dgm:presLayoutVars>
      </dgm:prSet>
      <dgm:spPr/>
      <dgm:t>
        <a:bodyPr/>
        <a:lstStyle/>
        <a:p>
          <a:endParaRPr lang="zh-CN" altLang="en-US"/>
        </a:p>
      </dgm:t>
    </dgm:pt>
    <dgm:pt modelId="{A0A638F1-73C0-4E71-8CFE-5B8DFB7D8BC9}" type="pres">
      <dgm:prSet presAssocID="{A6A08CA6-F863-4369-8E86-7B1CB8BA311B}" presName="Name5" presStyleLbl="vennNode1" presStyleIdx="0" presStyleCnt="4" custScaleX="30585" custScaleY="38906" custLinFactNeighborX="-81284" custLinFactNeighborY="-6049">
        <dgm:presLayoutVars>
          <dgm:bulletEnabled val="1"/>
        </dgm:presLayoutVars>
      </dgm:prSet>
      <dgm:spPr/>
      <dgm:t>
        <a:bodyPr/>
        <a:lstStyle/>
        <a:p>
          <a:endParaRPr lang="zh-CN" altLang="en-US"/>
        </a:p>
      </dgm:t>
    </dgm:pt>
    <dgm:pt modelId="{E82B7F3F-FA9B-4FB7-911E-98BE52C0DA32}" type="pres">
      <dgm:prSet presAssocID="{57F61DD7-9AB2-4897-A4C5-D532900ECD6D}" presName="space" presStyleCnt="0"/>
      <dgm:spPr/>
    </dgm:pt>
    <dgm:pt modelId="{634AD3F3-DF04-41C5-A081-C3F49CD4A835}" type="pres">
      <dgm:prSet presAssocID="{8FAB05BD-22F4-41ED-9FAD-2D2F1B77B1AC}" presName="Name5" presStyleLbl="vennNode1" presStyleIdx="1" presStyleCnt="4" custScaleX="30470" custScaleY="38330" custLinFactNeighborX="-23167" custLinFactNeighborY="7813">
        <dgm:presLayoutVars>
          <dgm:bulletEnabled val="1"/>
        </dgm:presLayoutVars>
      </dgm:prSet>
      <dgm:spPr/>
      <dgm:t>
        <a:bodyPr/>
        <a:lstStyle/>
        <a:p>
          <a:endParaRPr lang="zh-CN" altLang="en-US"/>
        </a:p>
      </dgm:t>
    </dgm:pt>
    <dgm:pt modelId="{054133B3-165B-458C-9BF2-102AA6A8B081}" type="pres">
      <dgm:prSet presAssocID="{9ABBF135-273F-4C38-ADD0-962FCC9334D3}" presName="space" presStyleCnt="0"/>
      <dgm:spPr/>
    </dgm:pt>
    <dgm:pt modelId="{7F96FA2C-7BDD-4B09-97E1-6A695EB460D9}" type="pres">
      <dgm:prSet presAssocID="{F0D9E10E-AABF-45A5-9DB7-21EF63E0C517}" presName="Name5" presStyleLbl="vennNode1" presStyleIdx="2" presStyleCnt="4" custScaleX="30663" custScaleY="39101" custLinFactNeighborX="34797" custLinFactNeighborY="-5951">
        <dgm:presLayoutVars>
          <dgm:bulletEnabled val="1"/>
        </dgm:presLayoutVars>
      </dgm:prSet>
      <dgm:spPr/>
      <dgm:t>
        <a:bodyPr/>
        <a:lstStyle/>
        <a:p>
          <a:endParaRPr lang="zh-CN" altLang="en-US"/>
        </a:p>
      </dgm:t>
    </dgm:pt>
    <dgm:pt modelId="{D753F222-E245-4DDF-A9C4-D9DE5C124CDF}" type="pres">
      <dgm:prSet presAssocID="{67C17A4D-7E01-45DD-B855-822FB6EA1707}" presName="space" presStyleCnt="0"/>
      <dgm:spPr/>
    </dgm:pt>
    <dgm:pt modelId="{F3A37E9D-8CF7-4974-94EC-FB042D378630}" type="pres">
      <dgm:prSet presAssocID="{12E8B522-C60D-428A-BBE9-F849F885B801}" presName="Name5" presStyleLbl="vennNode1" presStyleIdx="3" presStyleCnt="4" custScaleX="29519" custScaleY="38330" custLinFactNeighborX="94330" custLinFactNeighborY="6684">
        <dgm:presLayoutVars>
          <dgm:bulletEnabled val="1"/>
        </dgm:presLayoutVars>
      </dgm:prSet>
      <dgm:spPr/>
      <dgm:t>
        <a:bodyPr/>
        <a:lstStyle/>
        <a:p>
          <a:endParaRPr lang="zh-CN" altLang="en-US"/>
        </a:p>
      </dgm:t>
    </dgm:pt>
  </dgm:ptLst>
  <dgm:cxnLst>
    <dgm:cxn modelId="{7F51A105-1329-4EA7-9D2B-FCFBFEA07A73}" type="presOf" srcId="{A6A08CA6-F863-4369-8E86-7B1CB8BA311B}" destId="{A0A638F1-73C0-4E71-8CFE-5B8DFB7D8BC9}" srcOrd="0" destOrd="0" presId="urn:microsoft.com/office/officeart/2005/8/layout/venn3"/>
    <dgm:cxn modelId="{C16EA8C3-FD0D-4F47-A5F3-16B0053DE546}" srcId="{176408FB-B22F-4D1A-93EE-790A2DD65613}" destId="{A6A08CA6-F863-4369-8E86-7B1CB8BA311B}" srcOrd="0" destOrd="0" parTransId="{ED55C91B-A806-48FF-B2D0-1F14DC3438D0}" sibTransId="{57F61DD7-9AB2-4897-A4C5-D532900ECD6D}"/>
    <dgm:cxn modelId="{02EA329F-25C9-49FD-887E-DC38436B80CE}" srcId="{176408FB-B22F-4D1A-93EE-790A2DD65613}" destId="{12E8B522-C60D-428A-BBE9-F849F885B801}" srcOrd="3" destOrd="0" parTransId="{22CA0042-1251-4E89-B277-4181851C503F}" sibTransId="{CD6E0557-46CB-4E49-9CA7-31DD1BA72D2E}"/>
    <dgm:cxn modelId="{34FB70C7-B9EE-4752-A5D0-27A319000AFA}" type="presOf" srcId="{F0D9E10E-AABF-45A5-9DB7-21EF63E0C517}" destId="{7F96FA2C-7BDD-4B09-97E1-6A695EB460D9}" srcOrd="0" destOrd="0" presId="urn:microsoft.com/office/officeart/2005/8/layout/venn3"/>
    <dgm:cxn modelId="{8D9B68B5-9BB0-4536-A749-D7A03C4ECC4C}" type="presOf" srcId="{176408FB-B22F-4D1A-93EE-790A2DD65613}" destId="{9E6D490E-669A-496D-82E4-D15B9F873860}" srcOrd="0" destOrd="0" presId="urn:microsoft.com/office/officeart/2005/8/layout/venn3"/>
    <dgm:cxn modelId="{77698A71-B7D2-4F9A-85CF-04057A42D7F8}" srcId="{176408FB-B22F-4D1A-93EE-790A2DD65613}" destId="{8FAB05BD-22F4-41ED-9FAD-2D2F1B77B1AC}" srcOrd="1" destOrd="0" parTransId="{4B33A84D-A564-45A3-B93B-644294B6F4B9}" sibTransId="{9ABBF135-273F-4C38-ADD0-962FCC9334D3}"/>
    <dgm:cxn modelId="{D357E0E2-3D7C-4E0A-9F06-6A6DFA4F99E9}" type="presOf" srcId="{8FAB05BD-22F4-41ED-9FAD-2D2F1B77B1AC}" destId="{634AD3F3-DF04-41C5-A081-C3F49CD4A835}" srcOrd="0" destOrd="0" presId="urn:microsoft.com/office/officeart/2005/8/layout/venn3"/>
    <dgm:cxn modelId="{8292825F-0A42-4308-B3BE-CAA024403645}" srcId="{176408FB-B22F-4D1A-93EE-790A2DD65613}" destId="{F0D9E10E-AABF-45A5-9DB7-21EF63E0C517}" srcOrd="2" destOrd="0" parTransId="{34838F8F-F9A6-476A-B1EF-7312D18AD14B}" sibTransId="{67C17A4D-7E01-45DD-B855-822FB6EA1707}"/>
    <dgm:cxn modelId="{70150FEB-0A37-4076-B347-1ECF66467B74}" type="presOf" srcId="{12E8B522-C60D-428A-BBE9-F849F885B801}" destId="{F3A37E9D-8CF7-4974-94EC-FB042D378630}" srcOrd="0" destOrd="0" presId="urn:microsoft.com/office/officeart/2005/8/layout/venn3"/>
    <dgm:cxn modelId="{3F106D90-59C3-4CC3-9417-0F45D4CBAFF6}" type="presParOf" srcId="{9E6D490E-669A-496D-82E4-D15B9F873860}" destId="{A0A638F1-73C0-4E71-8CFE-5B8DFB7D8BC9}" srcOrd="0" destOrd="0" presId="urn:microsoft.com/office/officeart/2005/8/layout/venn3"/>
    <dgm:cxn modelId="{4392905E-4F87-4B59-BC0A-7B67F35EC1E2}" type="presParOf" srcId="{9E6D490E-669A-496D-82E4-D15B9F873860}" destId="{E82B7F3F-FA9B-4FB7-911E-98BE52C0DA32}" srcOrd="1" destOrd="0" presId="urn:microsoft.com/office/officeart/2005/8/layout/venn3"/>
    <dgm:cxn modelId="{4AB03237-4FD1-42A6-B8E2-2543CD0EBB17}" type="presParOf" srcId="{9E6D490E-669A-496D-82E4-D15B9F873860}" destId="{634AD3F3-DF04-41C5-A081-C3F49CD4A835}" srcOrd="2" destOrd="0" presId="urn:microsoft.com/office/officeart/2005/8/layout/venn3"/>
    <dgm:cxn modelId="{33DA9A14-DB4F-4702-A346-110C24F099E1}" type="presParOf" srcId="{9E6D490E-669A-496D-82E4-D15B9F873860}" destId="{054133B3-165B-458C-9BF2-102AA6A8B081}" srcOrd="3" destOrd="0" presId="urn:microsoft.com/office/officeart/2005/8/layout/venn3"/>
    <dgm:cxn modelId="{2C8AEF22-B49D-4A16-A843-1680520A4E60}" type="presParOf" srcId="{9E6D490E-669A-496D-82E4-D15B9F873860}" destId="{7F96FA2C-7BDD-4B09-97E1-6A695EB460D9}" srcOrd="4" destOrd="0" presId="urn:microsoft.com/office/officeart/2005/8/layout/venn3"/>
    <dgm:cxn modelId="{779B6548-3E42-4DCE-8095-CA2212173EA6}" type="presParOf" srcId="{9E6D490E-669A-496D-82E4-D15B9F873860}" destId="{D753F222-E245-4DDF-A9C4-D9DE5C124CDF}" srcOrd="5" destOrd="0" presId="urn:microsoft.com/office/officeart/2005/8/layout/venn3"/>
    <dgm:cxn modelId="{553DC05E-8929-4982-B68F-6B9CD729E603}" type="presParOf" srcId="{9E6D490E-669A-496D-82E4-D15B9F873860}" destId="{F3A37E9D-8CF7-4974-94EC-FB042D378630}" srcOrd="6"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7E09A860-97E8-4CA5-BDAD-7B17FBB77FEF}" type="datetimeFigureOut">
              <a:rPr lang="zh-CN" altLang="en-US"/>
              <a:pPr>
                <a:defRPr/>
              </a:pPr>
              <a:t>2021/10/22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6C713A-C8F0-49F7-A51A-828022F2AF76}"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2A83C33A-03D2-4C48-BA1C-35179E4A9630}" type="datetimeFigureOut">
              <a:rPr lang="zh-CN" altLang="en-US"/>
              <a:pPr>
                <a:defRPr/>
              </a:pPr>
              <a:t>2021/10/22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E534434-A5E6-47E7-B916-C17AA127248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9"/>
            <a:ext cx="66151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BAC4188-3FB4-4D1C-8AB7-A154FF9E2B63}" type="datetimeFigureOut">
              <a:rPr lang="zh-CN" altLang="en-US"/>
              <a:pPr>
                <a:defRPr/>
              </a:pPr>
              <a:t>2021/10/22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3628A0A-40D0-43A0-879F-5258DF458EB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0F59FD4D-B44E-4BA5-996C-D94C1D0F3F27}" type="datetimeFigureOut">
              <a:rPr lang="zh-CN" altLang="en-US"/>
              <a:pPr>
                <a:defRPr/>
              </a:pPr>
              <a:t>2021/10/22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C675F3-21F9-4833-8A77-AB1385A7E195}"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F99E8098-6863-429B-9AF1-BBAC909B5F33}" type="datetimeFigureOut">
              <a:rPr lang="zh-CN" altLang="en-US"/>
              <a:pPr>
                <a:defRPr/>
              </a:pPr>
              <a:t>2021/10/22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E095BA-B57B-4B3E-8855-2E474DC4159D}"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8C59A9FE-CD51-4ACF-97E4-C6FAB1E14A92}" type="datetimeFigureOut">
              <a:rPr lang="zh-CN" altLang="en-US"/>
              <a:pPr>
                <a:defRPr/>
              </a:pPr>
              <a:t>2021/10/22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C12ACEE-5FA3-4E8C-9220-8F05D841DFBB}"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1731A90C-65D2-4190-A927-A1020CA48374}" type="datetimeFigureOut">
              <a:rPr lang="zh-CN" altLang="en-US"/>
              <a:pPr>
                <a:defRPr/>
              </a:pPr>
              <a:t>2021/10/22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5A43A32-0551-4583-9D38-AE0084A1088E}"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358631EF-38F7-49D1-87AC-A1CEDA6565A1}" type="datetimeFigureOut">
              <a:rPr lang="zh-CN" altLang="en-US"/>
              <a:pPr>
                <a:defRPr/>
              </a:pPr>
              <a:t>2021/10/22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7DC103A-D445-4B93-94A8-EEFE881AAA9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0462E82-2CA0-4763-BBE4-C107F4FFC1E5}" type="datetimeFigureOut">
              <a:rPr lang="zh-CN" altLang="en-US"/>
              <a:pPr>
                <a:defRPr/>
              </a:pPr>
              <a:t>2021/10/22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D059DDE-EE7C-42EA-918D-2D20D9D170CA}"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457205" y="285728"/>
            <a:ext cx="8230993"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01FDC7E8-5964-4D6B-B7D9-E4A50D4628E1}" type="datetimeFigureOut">
              <a:rPr lang="zh-CN" altLang="en-US"/>
              <a:pPr>
                <a:defRPr/>
              </a:pPr>
              <a:t>2021/10/22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EEB3EBC-5D84-44F8-9C13-6D78CF57503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F921AF60-D948-41F7-8AE2-238DFB58EC29}" type="datetimeFigureOut">
              <a:rPr lang="zh-CN" altLang="en-US"/>
              <a:pPr>
                <a:defRPr/>
              </a:pPr>
              <a:t>2021/10/22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3D7ACE-9480-43DD-8BE5-E702811D5C2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1033" name="图片 8"/>
          <p:cNvPicPr>
            <a:picLocks noChangeAspect="1"/>
          </p:cNvPicPr>
          <p:nvPr/>
        </p:nvPicPr>
        <p:blipFill>
          <a:blip r:embed="rId14">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3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CB70A395-D4D5-46C3-8F2F-1C623CE7C103}" type="datetimeFigureOut">
              <a:rPr lang="zh-CN" altLang="en-US"/>
              <a:pPr>
                <a:defRPr/>
              </a:pPr>
              <a:t>2021/10/22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ea typeface="+mn-ea"/>
                <a:cs typeface="+mn-cs"/>
              </a:defRPr>
            </a:lvl1pPr>
          </a:lstStyle>
          <a:p>
            <a:pPr>
              <a:defRPr/>
            </a:pPr>
            <a:fld id="{955E999D-B79D-415E-B8E6-2168E7FC69D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0" r:id="rId1"/>
    <p:sldLayoutId id="2147483719" r:id="rId2"/>
    <p:sldLayoutId id="2147483721"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Maiandra GD" pitchFamily="34" charset="0"/>
          <a:ea typeface="隶书" pitchFamily="49" charset="-122"/>
        </a:defRPr>
      </a:lvl2pPr>
      <a:lvl3pPr algn="ctr" rtl="0" fontAlgn="base">
        <a:spcBef>
          <a:spcPct val="0"/>
        </a:spcBef>
        <a:spcAft>
          <a:spcPct val="0"/>
        </a:spcAft>
        <a:defRPr sz="4400">
          <a:solidFill>
            <a:schemeClr val="tx2"/>
          </a:solidFill>
          <a:latin typeface="Maiandra GD" pitchFamily="34" charset="0"/>
          <a:ea typeface="隶书" pitchFamily="49" charset="-122"/>
        </a:defRPr>
      </a:lvl3pPr>
      <a:lvl4pPr algn="ctr" rtl="0" fontAlgn="base">
        <a:spcBef>
          <a:spcPct val="0"/>
        </a:spcBef>
        <a:spcAft>
          <a:spcPct val="0"/>
        </a:spcAft>
        <a:defRPr sz="4400">
          <a:solidFill>
            <a:schemeClr val="tx2"/>
          </a:solidFill>
          <a:latin typeface="Maiandra GD" pitchFamily="34" charset="0"/>
          <a:ea typeface="隶书" pitchFamily="49" charset="-122"/>
        </a:defRPr>
      </a:lvl4pPr>
      <a:lvl5pPr algn="ctr" rtl="0" fontAlgn="base">
        <a:spcBef>
          <a:spcPct val="0"/>
        </a:spcBef>
        <a:spcAft>
          <a:spcPct val="0"/>
        </a:spcAft>
        <a:defRPr sz="4400">
          <a:solidFill>
            <a:schemeClr val="tx2"/>
          </a:solidFill>
          <a:latin typeface="Maiandra GD" pitchFamily="34" charset="0"/>
          <a:ea typeface="隶书" pitchFamily="49"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50000"/>
        <a:buFont typeface="Wingdings 2" pitchFamily="18" charset="2"/>
        <a:buChar char=""/>
        <a:defRPr sz="3200" kern="1200">
          <a:solidFill>
            <a:schemeClr val="tx1"/>
          </a:solidFill>
          <a:latin typeface="+mn-lt"/>
          <a:ea typeface="+mn-ea"/>
          <a:cs typeface="华文楷体"/>
        </a:defRPr>
      </a:lvl1pPr>
      <a:lvl2pPr marL="742950" indent="-285750" algn="l" rtl="0" fontAlgn="base">
        <a:spcBef>
          <a:spcPct val="20000"/>
        </a:spcBef>
        <a:spcAft>
          <a:spcPct val="0"/>
        </a:spcAft>
        <a:buClr>
          <a:schemeClr val="accent2"/>
        </a:buClr>
        <a:buSzPct val="50000"/>
        <a:buFont typeface="Wingdings 2" pitchFamily="18" charset="2"/>
        <a:buChar char="³"/>
        <a:defRPr sz="2800" kern="1200">
          <a:solidFill>
            <a:schemeClr val="tx1"/>
          </a:solidFill>
          <a:latin typeface="+mn-lt"/>
          <a:ea typeface="+mn-ea"/>
          <a:cs typeface="华文楷体"/>
        </a:defRPr>
      </a:lvl2pPr>
      <a:lvl3pPr marL="1143000" indent="-228600" algn="l" rtl="0" fontAlgn="base">
        <a:spcBef>
          <a:spcPct val="20000"/>
        </a:spcBef>
        <a:spcAft>
          <a:spcPct val="0"/>
        </a:spcAft>
        <a:buClr>
          <a:srgbClr val="7B9B57"/>
        </a:buClr>
        <a:buSzPct val="60000"/>
        <a:buFont typeface="Wingdings 2" pitchFamily="18" charset="2"/>
        <a:buChar char="®"/>
        <a:defRPr sz="2400" kern="1200">
          <a:solidFill>
            <a:schemeClr val="tx1"/>
          </a:solidFill>
          <a:latin typeface="+mn-lt"/>
          <a:ea typeface="+mn-ea"/>
          <a:cs typeface="华文楷体"/>
        </a:defRPr>
      </a:lvl3pPr>
      <a:lvl4pPr marL="1600200" indent="-228600" algn="l" rtl="0" fontAlgn="base">
        <a:spcBef>
          <a:spcPct val="20000"/>
        </a:spcBef>
        <a:spcAft>
          <a:spcPct val="0"/>
        </a:spcAft>
        <a:buClr>
          <a:srgbClr val="8B7396"/>
        </a:buClr>
        <a:buSzPct val="45000"/>
        <a:buFont typeface="Wingdings 2" pitchFamily="18" charset="2"/>
        <a:buChar char="¯"/>
        <a:defRPr sz="2000" kern="1200">
          <a:solidFill>
            <a:schemeClr val="tx1"/>
          </a:solidFill>
          <a:latin typeface="+mn-lt"/>
          <a:ea typeface="+mn-ea"/>
          <a:cs typeface="华文楷体"/>
        </a:defRPr>
      </a:lvl4pPr>
      <a:lvl5pPr marL="2057400" indent="-228600" algn="l" rtl="0" fontAlgn="base">
        <a:spcBef>
          <a:spcPct val="20000"/>
        </a:spcBef>
        <a:spcAft>
          <a:spcPct val="0"/>
        </a:spcAft>
        <a:buClr>
          <a:srgbClr val="E89A53"/>
        </a:buClr>
        <a:buFont typeface="Wingdings 2" pitchFamily="18" charset="2"/>
        <a:buChar char=""/>
        <a:defRPr sz="2000" kern="1200">
          <a:solidFill>
            <a:schemeClr val="tx1"/>
          </a:solidFill>
          <a:latin typeface="+mn-lt"/>
          <a:ea typeface="+mn-ea"/>
          <a:cs typeface="华文楷体"/>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8" descr="https://gimg2.baidu.com/image_search/src=http%3A%2F%2Fwww.999zx.cn%2Fadm_file%2Ffck%2Fimages%2F2017%2F10%2FImage%2F2017101863455011.jpg&amp;refer=http%3A%2F%2Fwww.999zx.cn&amp;app=2002&amp;size=f9999,10000&amp;q=a80&amp;n=0&amp;g=0n&amp;fmt=jpeg?sec=1636784043&amp;t=e2b8d1feae92b04e7363806e14b65d4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4" name="标题 1"/>
          <p:cNvSpPr>
            <a:spLocks noGrp="1"/>
          </p:cNvSpPr>
          <p:nvPr>
            <p:ph type="ctrTitle"/>
          </p:nvPr>
        </p:nvSpPr>
        <p:spPr>
          <a:xfrm>
            <a:off x="857250" y="2214563"/>
            <a:ext cx="5072063" cy="2143125"/>
          </a:xfrm>
        </p:spPr>
        <p:txBody>
          <a:bodyPr/>
          <a:lstStyle/>
          <a:p>
            <a:pPr algn="ctr"/>
            <a:r>
              <a:rPr lang="en-US" altLang="zh-CN" smtClean="0"/>
              <a:t>《</a:t>
            </a:r>
            <a:r>
              <a:rPr lang="zh-CN" altLang="en-US" smtClean="0"/>
              <a:t>滨海新区落实健康天津行动实施方案</a:t>
            </a:r>
            <a:r>
              <a:rPr lang="en-US" altLang="zh-CN" smtClean="0"/>
              <a:t>》</a:t>
            </a:r>
            <a:r>
              <a:rPr lang="zh-CN" altLang="en-US" smtClean="0"/>
              <a:t>政策解读</a:t>
            </a:r>
            <a:endParaRPr lang="zh-CN" altLang="en-US" sz="36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（六）实施健康细胞培育行动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通过大力培育发展健康社区、健康企业、健康家庭、健康城区、健康村镇等“健康细胞”，营造健康支持性环境提高居民健康水平，逐步建成环境宜居、社会和谐、人群健康、富有活力的健康城市。</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（七）实施健康环境促进行动</a:t>
            </a:r>
            <a:endParaRPr lang="en-US" altLang="zh-CN" dirty="0" smtClean="0">
              <a:latin typeface="华文新魏" pitchFamily="2" charset="-122"/>
              <a:ea typeface="华文新魏" pitchFamily="2" charset="-122"/>
              <a:cs typeface="+mn-cs"/>
            </a:endParaRPr>
          </a:p>
          <a:p>
            <a:pPr marL="468000" indent="702000"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通过做好大气环境保护、做好水环境保护、做好土壤环境保护、严防死守生态红线、积极推进绿色滨海建设、深化人居环境综合整治等措施，到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年，空气质量逐年巩固提高，居民饮用水水质达标情况持续改善。</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（八）实施农村饮水安全体质增效行动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通过加大农村饮用水基础设施建设、农渔业水源污染防治等措施，到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年全区农村的城市自来水管网延伸供水覆盖率力争达到</a:t>
            </a:r>
            <a:r>
              <a:rPr lang="en-US" altLang="zh-CN" dirty="0" smtClean="0">
                <a:latin typeface="Times New Roman" pitchFamily="18" charset="0"/>
                <a:ea typeface="楷体_GB2312" pitchFamily="49" charset="-122"/>
                <a:cs typeface="Times New Roman" pitchFamily="18" charset="0"/>
              </a:rPr>
              <a:t>95%</a:t>
            </a:r>
            <a:r>
              <a:rPr lang="zh-CN" altLang="en-US" dirty="0" smtClean="0">
                <a:latin typeface="Times New Roman" pitchFamily="18" charset="0"/>
                <a:ea typeface="楷体_GB2312" pitchFamily="49" charset="-122"/>
                <a:cs typeface="Times New Roman" pitchFamily="18" charset="0"/>
              </a:rPr>
              <a:t>以上并持续巩固提升。</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153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（九）实施妇幼健康促进行动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通过落实母婴安全计划、落实健康儿童计划、落实教育资源供给等措施，到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年，婴儿死亡率分别控制在</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及以下和</a:t>
            </a:r>
            <a:r>
              <a:rPr lang="en-US" altLang="zh-CN" dirty="0" smtClean="0">
                <a:latin typeface="Times New Roman" pitchFamily="18" charset="0"/>
                <a:ea typeface="楷体_GB2312" pitchFamily="49" charset="-122"/>
                <a:cs typeface="Times New Roman" pitchFamily="18" charset="0"/>
              </a:rPr>
              <a:t>4‰</a:t>
            </a:r>
            <a:r>
              <a:rPr lang="zh-CN" altLang="en-US" dirty="0" smtClean="0">
                <a:latin typeface="Times New Roman" pitchFamily="18" charset="0"/>
                <a:ea typeface="楷体_GB2312" pitchFamily="49" charset="-122"/>
                <a:cs typeface="Times New Roman" pitchFamily="18" charset="0"/>
              </a:rPr>
              <a:t>及以下，</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岁以下儿童死亡率分别控制在</a:t>
            </a:r>
            <a:r>
              <a:rPr lang="en-US" altLang="zh-CN" dirty="0" smtClean="0">
                <a:latin typeface="Times New Roman" pitchFamily="18" charset="0"/>
                <a:ea typeface="楷体_GB2312" pitchFamily="49" charset="-122"/>
                <a:cs typeface="Times New Roman" pitchFamily="18" charset="0"/>
              </a:rPr>
              <a:t>6‰</a:t>
            </a:r>
            <a:r>
              <a:rPr lang="zh-CN" altLang="en-US" dirty="0" smtClean="0">
                <a:latin typeface="Times New Roman" pitchFamily="18" charset="0"/>
                <a:ea typeface="楷体_GB2312" pitchFamily="49" charset="-122"/>
                <a:cs typeface="Times New Roman" pitchFamily="18" charset="0"/>
              </a:rPr>
              <a:t>及以下和</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及以下，孕产妇死亡率分别控制在</a:t>
            </a:r>
            <a:r>
              <a:rPr lang="en-US" altLang="zh-CN" dirty="0" smtClean="0">
                <a:latin typeface="Times New Roman" pitchFamily="18" charset="0"/>
                <a:ea typeface="楷体_GB2312" pitchFamily="49" charset="-122"/>
                <a:cs typeface="Times New Roman" pitchFamily="18" charset="0"/>
              </a:rPr>
              <a:t>8.5/10</a:t>
            </a:r>
            <a:r>
              <a:rPr lang="zh-CN" altLang="en-US" dirty="0" smtClean="0">
                <a:latin typeface="Times New Roman" pitchFamily="18" charset="0"/>
                <a:ea typeface="楷体_GB2312" pitchFamily="49" charset="-122"/>
                <a:cs typeface="Times New Roman" pitchFamily="18" charset="0"/>
              </a:rPr>
              <a:t>万以下和</a:t>
            </a:r>
            <a:r>
              <a:rPr lang="en-US" altLang="zh-CN" dirty="0" smtClean="0">
                <a:latin typeface="Times New Roman" pitchFamily="18" charset="0"/>
                <a:ea typeface="楷体_GB2312" pitchFamily="49" charset="-122"/>
                <a:cs typeface="Times New Roman" pitchFamily="18" charset="0"/>
              </a:rPr>
              <a:t>8/10</a:t>
            </a:r>
            <a:r>
              <a:rPr lang="zh-CN" altLang="en-US" dirty="0" smtClean="0">
                <a:latin typeface="Times New Roman" pitchFamily="18" charset="0"/>
                <a:ea typeface="楷体_GB2312" pitchFamily="49" charset="-122"/>
                <a:cs typeface="Times New Roman" pitchFamily="18" charset="0"/>
              </a:rPr>
              <a:t>万以下</a:t>
            </a:r>
            <a:r>
              <a:rPr lang="en-US" altLang="zh-CN" dirty="0" smtClean="0">
                <a:latin typeface="Times New Roman" pitchFamily="18" charset="0"/>
                <a:ea typeface="楷体_GB2312" pitchFamily="49" charset="-122"/>
                <a:cs typeface="Times New Roman" pitchFamily="18" charset="0"/>
              </a:rPr>
              <a:t> </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（十）实施中小学健康促进行动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通过进一步健全学校体育卫生工作体系、深化体教融合促进青少年健康发展、共同维护中小学生身心健康等措施，到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年，全区儿童青少年近视率每年下降</a:t>
            </a:r>
            <a:r>
              <a:rPr lang="en-US" altLang="zh-CN" dirty="0" smtClean="0">
                <a:latin typeface="Times New Roman" pitchFamily="18" charset="0"/>
                <a:ea typeface="楷体_GB2312" pitchFamily="49" charset="-122"/>
                <a:cs typeface="Times New Roman" pitchFamily="18" charset="0"/>
              </a:rPr>
              <a:t>1%</a:t>
            </a:r>
            <a:r>
              <a:rPr lang="zh-CN" altLang="en-US" dirty="0" smtClean="0">
                <a:latin typeface="Times New Roman" pitchFamily="18" charset="0"/>
                <a:ea typeface="楷体_GB2312" pitchFamily="49" charset="-122"/>
                <a:cs typeface="Times New Roman" pitchFamily="18" charset="0"/>
              </a:rPr>
              <a:t>以上，全区新发近视率明显下降，儿童青少年视力健康整体水平显著提升。</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（十一）实施职业健康保护行动</a:t>
            </a:r>
            <a:endParaRPr lang="en-US" altLang="zh-CN" dirty="0" smtClean="0">
              <a:latin typeface="华文新魏" pitchFamily="2" charset="-122"/>
              <a:ea typeface="华文新魏" pitchFamily="2" charset="-122"/>
              <a:cs typeface="+mn-cs"/>
            </a:endParaRPr>
          </a:p>
          <a:p>
            <a:pPr marL="468000" indent="702000"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通过建立职业病防治格局、完善职业健康管理体系、开展健康企业建设等措施，到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年接尘工龄不足</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年的劳动者新发尘肺病报告病例占年度报告总例数的比例实现明显下降；到</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年，下降幅度优于全市水平。</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（十二）实施老年健康保护行动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通过完善老年健康服务体系、加强老年人健康指导干预、健全养老服务体系、落实长期护理保障制度等措施，到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年，二级及以上综合性医院设老年医学科比例分别达到</a:t>
            </a:r>
            <a:r>
              <a:rPr lang="en-US" altLang="zh-CN" dirty="0" smtClean="0">
                <a:latin typeface="Times New Roman" pitchFamily="18" charset="0"/>
                <a:ea typeface="楷体_GB2312" pitchFamily="49" charset="-122"/>
                <a:cs typeface="Times New Roman" pitchFamily="18" charset="0"/>
              </a:rPr>
              <a:t>50%</a:t>
            </a:r>
            <a:r>
              <a:rPr lang="zh-CN" altLang="en-US" dirty="0" smtClean="0">
                <a:latin typeface="Times New Roman" pitchFamily="18" charset="0"/>
                <a:ea typeface="楷体_GB2312" pitchFamily="49" charset="-122"/>
                <a:cs typeface="Times New Roman" pitchFamily="18" charset="0"/>
              </a:rPr>
              <a:t>及以上和</a:t>
            </a:r>
            <a:r>
              <a:rPr lang="en-US" altLang="zh-CN" dirty="0" smtClean="0">
                <a:latin typeface="Times New Roman" pitchFamily="18" charset="0"/>
                <a:ea typeface="楷体_GB2312" pitchFamily="49" charset="-122"/>
                <a:cs typeface="Times New Roman" pitchFamily="18" charset="0"/>
              </a:rPr>
              <a:t>90%</a:t>
            </a:r>
            <a:r>
              <a:rPr lang="zh-CN" altLang="en-US" dirty="0" smtClean="0">
                <a:latin typeface="Times New Roman" pitchFamily="18" charset="0"/>
                <a:ea typeface="楷体_GB2312" pitchFamily="49" charset="-122"/>
                <a:cs typeface="Times New Roman" pitchFamily="18" charset="0"/>
              </a:rPr>
              <a:t>及以上，</a:t>
            </a:r>
            <a:r>
              <a:rPr lang="en-US" altLang="zh-CN" dirty="0" smtClean="0">
                <a:latin typeface="Times New Roman" pitchFamily="18" charset="0"/>
                <a:ea typeface="楷体_GB2312" pitchFamily="49" charset="-122"/>
                <a:cs typeface="Times New Roman" pitchFamily="18" charset="0"/>
              </a:rPr>
              <a:t>65-74</a:t>
            </a:r>
            <a:r>
              <a:rPr lang="zh-CN" altLang="en-US" dirty="0" smtClean="0">
                <a:latin typeface="Times New Roman" pitchFamily="18" charset="0"/>
                <a:ea typeface="楷体_GB2312" pitchFamily="49" charset="-122"/>
                <a:cs typeface="Times New Roman" pitchFamily="18" charset="0"/>
              </a:rPr>
              <a:t>岁老年人失能发生率有所下降，</a:t>
            </a:r>
            <a:r>
              <a:rPr lang="en-US" altLang="zh-CN" dirty="0" smtClean="0">
                <a:latin typeface="Times New Roman" pitchFamily="18" charset="0"/>
                <a:ea typeface="楷体_GB2312" pitchFamily="49" charset="-122"/>
                <a:cs typeface="Times New Roman" pitchFamily="18" charset="0"/>
              </a:rPr>
              <a:t>65</a:t>
            </a:r>
            <a:r>
              <a:rPr lang="zh-CN" altLang="en-US" dirty="0" smtClean="0">
                <a:latin typeface="Times New Roman" pitchFamily="18" charset="0"/>
                <a:ea typeface="楷体_GB2312" pitchFamily="49" charset="-122"/>
                <a:cs typeface="Times New Roman" pitchFamily="18" charset="0"/>
              </a:rPr>
              <a:t>岁及以上人群老年痴呆患病率增速下降。</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7900988"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（十三）实施心脑血管疾病防治行动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通过加强心脑血管疾病防治知识普及、提升心脑血管疾病救治水平、加强应急处置能力建设等措施，到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年，心脑血管疾病标化死亡率分别下降到</a:t>
            </a:r>
            <a:r>
              <a:rPr lang="en-US" altLang="zh-CN" dirty="0" smtClean="0">
                <a:latin typeface="Times New Roman" pitchFamily="18" charset="0"/>
                <a:ea typeface="楷体_GB2312" pitchFamily="49" charset="-122"/>
                <a:cs typeface="Times New Roman" pitchFamily="18" charset="0"/>
              </a:rPr>
              <a:t>200/10</a:t>
            </a:r>
            <a:r>
              <a:rPr lang="zh-CN" altLang="en-US" dirty="0" smtClean="0">
                <a:latin typeface="Times New Roman" pitchFamily="18" charset="0"/>
                <a:ea typeface="楷体_GB2312" pitchFamily="49" charset="-122"/>
                <a:cs typeface="Times New Roman" pitchFamily="18" charset="0"/>
              </a:rPr>
              <a:t>万及以下和</a:t>
            </a:r>
            <a:r>
              <a:rPr lang="en-US" altLang="zh-CN" dirty="0" smtClean="0">
                <a:latin typeface="Times New Roman" pitchFamily="18" charset="0"/>
                <a:ea typeface="楷体_GB2312" pitchFamily="49" charset="-122"/>
                <a:cs typeface="Times New Roman" pitchFamily="18" charset="0"/>
              </a:rPr>
              <a:t>190/10</a:t>
            </a:r>
            <a:r>
              <a:rPr lang="zh-CN" altLang="en-US" dirty="0" smtClean="0">
                <a:latin typeface="Times New Roman" pitchFamily="18" charset="0"/>
                <a:ea typeface="楷体_GB2312" pitchFamily="49" charset="-122"/>
                <a:cs typeface="Times New Roman" pitchFamily="18" charset="0"/>
              </a:rPr>
              <a:t>万及以下。</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153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（十四）实施癌症防治行动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通过积极倡导预防癌症、提高癌症诊疗水平、提高社会救助能力等措施，到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年，全区总体癌症</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年生存率分别高于</a:t>
            </a:r>
            <a:r>
              <a:rPr lang="en-US" altLang="zh-CN" dirty="0" smtClean="0">
                <a:latin typeface="Times New Roman" pitchFamily="18" charset="0"/>
                <a:ea typeface="楷体_GB2312" pitchFamily="49" charset="-122"/>
                <a:cs typeface="Times New Roman" pitchFamily="18" charset="0"/>
              </a:rPr>
              <a:t>43.3%</a:t>
            </a:r>
            <a:r>
              <a:rPr lang="zh-CN" altLang="en-US" dirty="0" smtClean="0">
                <a:latin typeface="Times New Roman" pitchFamily="18" charset="0"/>
                <a:ea typeface="楷体_GB2312" pitchFamily="49" charset="-122"/>
                <a:cs typeface="Times New Roman" pitchFamily="18" charset="0"/>
              </a:rPr>
              <a:t>和</a:t>
            </a:r>
            <a:r>
              <a:rPr lang="en-US" altLang="zh-CN" dirty="0" smtClean="0">
                <a:latin typeface="Times New Roman" pitchFamily="18" charset="0"/>
                <a:ea typeface="楷体_GB2312" pitchFamily="49" charset="-122"/>
                <a:cs typeface="Times New Roman" pitchFamily="18" charset="0"/>
              </a:rPr>
              <a:t>46.6%</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（十五）实施慢性呼吸系统疾病防治行动</a:t>
            </a:r>
            <a:endParaRPr lang="en-US" altLang="zh-CN" dirty="0" smtClean="0">
              <a:latin typeface="华文新魏" pitchFamily="2" charset="-122"/>
              <a:ea typeface="华文新魏" pitchFamily="2" charset="-122"/>
              <a:cs typeface="+mn-cs"/>
            </a:endParaRPr>
          </a:p>
          <a:p>
            <a:pPr marL="468000" indent="702000"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通过开展健康教育、加强生活方式干预、开展慢性呼吸系统疾病监测、做好基层专业人员培训等措施，到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a:t>
            </a:r>
            <a:r>
              <a:rPr lang="en-US" altLang="zh-CN" dirty="0" smtClean="0">
                <a:latin typeface="Times New Roman" pitchFamily="18" charset="0"/>
                <a:ea typeface="楷体_GB2312" pitchFamily="49" charset="-122"/>
                <a:cs typeface="Times New Roman" pitchFamily="18" charset="0"/>
              </a:rPr>
              <a:t>70</a:t>
            </a:r>
            <a:r>
              <a:rPr lang="zh-CN" altLang="en-US" dirty="0" smtClean="0">
                <a:latin typeface="Times New Roman" pitchFamily="18" charset="0"/>
                <a:ea typeface="楷体_GB2312" pitchFamily="49" charset="-122"/>
                <a:cs typeface="Times New Roman" pitchFamily="18" charset="0"/>
              </a:rPr>
              <a:t>岁及以下人群慢性呼吸系统疾病标化死亡率下降到</a:t>
            </a:r>
            <a:r>
              <a:rPr lang="en-US" altLang="zh-CN" dirty="0" smtClean="0">
                <a:latin typeface="Times New Roman" pitchFamily="18" charset="0"/>
                <a:ea typeface="楷体_GB2312" pitchFamily="49" charset="-122"/>
                <a:cs typeface="Times New Roman" pitchFamily="18" charset="0"/>
              </a:rPr>
              <a:t>3.65/10</a:t>
            </a:r>
            <a:r>
              <a:rPr lang="zh-CN" altLang="en-US" dirty="0" smtClean="0">
                <a:latin typeface="Times New Roman" pitchFamily="18" charset="0"/>
                <a:ea typeface="楷体_GB2312" pitchFamily="49" charset="-122"/>
                <a:cs typeface="Times New Roman" pitchFamily="18" charset="0"/>
              </a:rPr>
              <a:t>万及以下和</a:t>
            </a:r>
            <a:r>
              <a:rPr lang="en-US" altLang="zh-CN" dirty="0" smtClean="0">
                <a:latin typeface="Times New Roman" pitchFamily="18" charset="0"/>
                <a:ea typeface="楷体_GB2312" pitchFamily="49" charset="-122"/>
                <a:cs typeface="Times New Roman" pitchFamily="18" charset="0"/>
              </a:rPr>
              <a:t>3.45/10</a:t>
            </a:r>
            <a:r>
              <a:rPr lang="zh-CN" altLang="en-US" dirty="0" smtClean="0">
                <a:latin typeface="Times New Roman" pitchFamily="18" charset="0"/>
                <a:ea typeface="楷体_GB2312" pitchFamily="49" charset="-122"/>
                <a:cs typeface="Times New Roman" pitchFamily="18" charset="0"/>
              </a:rPr>
              <a:t>万及以下。</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457200" y="1000125"/>
            <a:ext cx="8229600" cy="1143000"/>
          </a:xfrm>
        </p:spPr>
        <p:txBody>
          <a:bodyPr/>
          <a:lstStyle/>
          <a:p>
            <a:r>
              <a:rPr lang="zh-CN" altLang="en-US" smtClean="0">
                <a:solidFill>
                  <a:srgbClr val="FF0000"/>
                </a:solidFill>
              </a:rPr>
              <a:t>指导思想</a:t>
            </a:r>
          </a:p>
        </p:txBody>
      </p:sp>
      <p:sp>
        <p:nvSpPr>
          <p:cNvPr id="14338" name="内容占位符 2"/>
          <p:cNvSpPr>
            <a:spLocks noGrp="1"/>
          </p:cNvSpPr>
          <p:nvPr>
            <p:ph idx="1"/>
          </p:nvPr>
        </p:nvSpPr>
        <p:spPr>
          <a:xfrm>
            <a:off x="457200" y="2071688"/>
            <a:ext cx="8229600" cy="4054475"/>
          </a:xfrm>
        </p:spPr>
        <p:txBody>
          <a:bodyPr/>
          <a:lstStyle/>
          <a:p>
            <a:r>
              <a:rPr lang="zh-CN" altLang="en-US" sz="2400" smtClean="0">
                <a:solidFill>
                  <a:srgbClr val="002060"/>
                </a:solidFill>
              </a:rPr>
              <a:t>以习近平新时代中国特色社会主义思想为指导，全面贯彻党的十九大精神和市委、市政府及区委、区政府工作部署，牢固树立和贯彻落实新发展理念，坚持新时代卫生与健康工作方针，大力实施健康中国战略，突出以人民健康为中心的新发展思想，以提高人民健康水平为预期，以卫生健康体制机制改革创新为动力，以倡导健康生活、拓展健康服务、完善健康保障、优化健康环境、发展健康产业为重点，积极推动健康融入所有政策，维护和保障生命周期各阶段健康，筑牢健康基础，构建健康命运共同体。</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86738"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（十六）实施糖尿病防治行动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通过形成社会防治共识、优化防治能力建设等措施，到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年，糖尿病患者规范管理率达到</a:t>
            </a:r>
            <a:r>
              <a:rPr lang="en-US" altLang="zh-CN" dirty="0" smtClean="0">
                <a:latin typeface="Times New Roman" pitchFamily="18" charset="0"/>
                <a:ea typeface="楷体_GB2312" pitchFamily="49" charset="-122"/>
                <a:cs typeface="Times New Roman" pitchFamily="18" charset="0"/>
              </a:rPr>
              <a:t>80%</a:t>
            </a:r>
            <a:r>
              <a:rPr lang="zh-CN" altLang="en-US" dirty="0" smtClean="0">
                <a:latin typeface="Times New Roman" pitchFamily="18" charset="0"/>
                <a:ea typeface="楷体_GB2312" pitchFamily="49" charset="-122"/>
                <a:cs typeface="Times New Roman" pitchFamily="18" charset="0"/>
              </a:rPr>
              <a:t>以上并持续巩固。</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86738" cy="4125913"/>
          </a:xfrm>
        </p:spPr>
        <p:txBody>
          <a:bodyPr rtlCol="0">
            <a:normAutofit fontScale="92500" lnSpcReduction="20000"/>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（十七）实施传染病及地方病防控行动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通过倡导健康生活方式、强化传染病防控、提升地方病控制水平等措施，到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年，艾滋病全人群感染率分别控制在</a:t>
            </a:r>
            <a:r>
              <a:rPr lang="en-US" altLang="zh-CN" dirty="0" smtClean="0">
                <a:latin typeface="Times New Roman" pitchFamily="18" charset="0"/>
                <a:ea typeface="楷体_GB2312" pitchFamily="49" charset="-122"/>
                <a:cs typeface="Times New Roman" pitchFamily="18" charset="0"/>
              </a:rPr>
              <a:t>0.15%</a:t>
            </a:r>
            <a:r>
              <a:rPr lang="zh-CN" altLang="en-US" dirty="0" smtClean="0">
                <a:latin typeface="Times New Roman" pitchFamily="18" charset="0"/>
                <a:ea typeface="楷体_GB2312" pitchFamily="49" charset="-122"/>
                <a:cs typeface="Times New Roman" pitchFamily="18" charset="0"/>
              </a:rPr>
              <a:t>以下和</a:t>
            </a:r>
            <a:r>
              <a:rPr lang="en-US" altLang="zh-CN" dirty="0" smtClean="0">
                <a:latin typeface="Times New Roman" pitchFamily="18" charset="0"/>
                <a:ea typeface="楷体_GB2312" pitchFamily="49" charset="-122"/>
                <a:cs typeface="Times New Roman" pitchFamily="18" charset="0"/>
              </a:rPr>
              <a:t>0.2%</a:t>
            </a:r>
            <a:r>
              <a:rPr lang="zh-CN" altLang="en-US" dirty="0" smtClean="0">
                <a:latin typeface="Times New Roman" pitchFamily="18" charset="0"/>
                <a:ea typeface="楷体_GB2312" pitchFamily="49" charset="-122"/>
                <a:cs typeface="Times New Roman" pitchFamily="18" charset="0"/>
              </a:rPr>
              <a:t>以下，肺结核发病率下降到</a:t>
            </a:r>
            <a:r>
              <a:rPr lang="en-US" altLang="zh-CN" dirty="0" smtClean="0">
                <a:latin typeface="Times New Roman" pitchFamily="18" charset="0"/>
                <a:ea typeface="楷体_GB2312" pitchFamily="49" charset="-122"/>
                <a:cs typeface="Times New Roman" pitchFamily="18" charset="0"/>
              </a:rPr>
              <a:t>25/10</a:t>
            </a:r>
            <a:r>
              <a:rPr lang="zh-CN" altLang="en-US" dirty="0" smtClean="0">
                <a:latin typeface="Times New Roman" pitchFamily="18" charset="0"/>
                <a:ea typeface="楷体_GB2312" pitchFamily="49" charset="-122"/>
                <a:cs typeface="Times New Roman" pitchFamily="18" charset="0"/>
              </a:rPr>
              <a:t>万以下，法定传染病报告率保持在</a:t>
            </a:r>
            <a:r>
              <a:rPr lang="en-US" altLang="zh-CN" dirty="0" smtClean="0">
                <a:latin typeface="Times New Roman" pitchFamily="18" charset="0"/>
                <a:ea typeface="楷体_GB2312" pitchFamily="49" charset="-122"/>
                <a:cs typeface="Times New Roman" pitchFamily="18" charset="0"/>
              </a:rPr>
              <a:t>95%</a:t>
            </a:r>
            <a:r>
              <a:rPr lang="zh-CN" altLang="en-US" dirty="0" smtClean="0">
                <a:latin typeface="Times New Roman" pitchFamily="18" charset="0"/>
                <a:ea typeface="楷体_GB2312" pitchFamily="49" charset="-122"/>
                <a:cs typeface="Times New Roman" pitchFamily="18" charset="0"/>
              </a:rPr>
              <a:t>以上，适龄儿童免疫规划疫苗接种率保持在</a:t>
            </a:r>
            <a:r>
              <a:rPr lang="en-US" altLang="zh-CN" dirty="0" smtClean="0">
                <a:latin typeface="Times New Roman" pitchFamily="18" charset="0"/>
                <a:ea typeface="楷体_GB2312" pitchFamily="49" charset="-122"/>
                <a:cs typeface="Times New Roman" pitchFamily="18" charset="0"/>
              </a:rPr>
              <a:t>95%</a:t>
            </a:r>
            <a:r>
              <a:rPr lang="zh-CN" altLang="en-US" dirty="0" smtClean="0">
                <a:latin typeface="Times New Roman" pitchFamily="18" charset="0"/>
                <a:ea typeface="楷体_GB2312" pitchFamily="49" charset="-122"/>
                <a:cs typeface="Times New Roman" pitchFamily="18" charset="0"/>
              </a:rPr>
              <a:t>以上，有效控制饮水型氟中毒和水源性高碘危害，持续消除碘缺乏危害；重点地方病得到控制和消除。</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86738"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（十八）实施中医药创新发展行动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通过完善中医药服务体系、推进中医药服务高质量发展、提升基层中医药服务能力等措施，到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年，中医医院设置治未病科室比例达到</a:t>
            </a:r>
            <a:r>
              <a:rPr lang="en-US" altLang="zh-CN" dirty="0" smtClean="0">
                <a:latin typeface="Times New Roman" pitchFamily="18" charset="0"/>
                <a:ea typeface="楷体_GB2312" pitchFamily="49" charset="-122"/>
                <a:cs typeface="Times New Roman" pitchFamily="18" charset="0"/>
              </a:rPr>
              <a:t>90%</a:t>
            </a:r>
            <a:r>
              <a:rPr lang="zh-CN" altLang="en-US" dirty="0" smtClean="0">
                <a:latin typeface="Times New Roman" pitchFamily="18" charset="0"/>
                <a:ea typeface="楷体_GB2312" pitchFamily="49" charset="-122"/>
                <a:cs typeface="Times New Roman" pitchFamily="18" charset="0"/>
              </a:rPr>
              <a:t>和</a:t>
            </a:r>
            <a:r>
              <a:rPr lang="en-US" altLang="zh-CN" dirty="0" smtClean="0">
                <a:latin typeface="Times New Roman" pitchFamily="18" charset="0"/>
                <a:ea typeface="楷体_GB2312" pitchFamily="49" charset="-122"/>
                <a:cs typeface="Times New Roman" pitchFamily="18" charset="0"/>
              </a:rPr>
              <a:t>100%</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86738"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（十九）实施大健康产业发展行动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通过建立多元办医格局、发展健康服务新业态等措施，到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年，逐步形成具有本地特点的健康产业体系。</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457200" y="274638"/>
            <a:ext cx="8229600" cy="1725612"/>
          </a:xfrm>
        </p:spPr>
        <p:txBody>
          <a:bodyPr/>
          <a:lstStyle/>
          <a:p>
            <a:r>
              <a:rPr lang="zh-CN" altLang="en-US" smtClean="0">
                <a:solidFill>
                  <a:srgbClr val="00B050"/>
                </a:solidFill>
              </a:rPr>
              <a:t>保障措施</a:t>
            </a:r>
          </a:p>
        </p:txBody>
      </p:sp>
      <p:graphicFrame>
        <p:nvGraphicFramePr>
          <p:cNvPr id="4" name="内容占位符 3"/>
          <p:cNvGraphicFramePr>
            <a:graphicFrameLocks noGrp="1"/>
          </p:cNvGraphicFramePr>
          <p:nvPr>
            <p:ph idx="1"/>
          </p:nvPr>
        </p:nvGraphicFramePr>
        <p:xfrm>
          <a:off x="457200" y="1928802"/>
          <a:ext cx="8229600" cy="41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457200" y="642938"/>
            <a:ext cx="8229600" cy="928687"/>
          </a:xfrm>
        </p:spPr>
        <p:txBody>
          <a:bodyPr/>
          <a:lstStyle/>
          <a:p>
            <a:r>
              <a:rPr lang="zh-CN" altLang="en-US" smtClean="0">
                <a:solidFill>
                  <a:srgbClr val="0070C0"/>
                </a:solidFill>
              </a:rPr>
              <a:t>基本原则</a:t>
            </a:r>
          </a:p>
        </p:txBody>
      </p:sp>
      <p:graphicFrame>
        <p:nvGraphicFramePr>
          <p:cNvPr id="4" name="内容占位符 3"/>
          <p:cNvGraphicFramePr>
            <a:graphicFrameLocks noGrp="1"/>
          </p:cNvGraphicFramePr>
          <p:nvPr>
            <p:ph idx="1"/>
          </p:nvPr>
        </p:nvGraphicFramePr>
        <p:xfrm>
          <a:off x="457200" y="1928802"/>
          <a:ext cx="8229600" cy="41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375"/>
            <a:ext cx="8229600" cy="857250"/>
          </a:xfrm>
        </p:spPr>
        <p:txBody>
          <a:bodyPr rtlCol="0">
            <a:normAutofit/>
          </a:bodyPr>
          <a:lstStyle/>
          <a:p>
            <a:pPr fontAlgn="auto">
              <a:spcAft>
                <a:spcPts val="0"/>
              </a:spcAft>
              <a:defRPr/>
            </a:pPr>
            <a:r>
              <a:rPr lang="zh-CN" altLang="en-US" dirty="0" smtClean="0">
                <a:solidFill>
                  <a:schemeClr val="tx2">
                    <a:lumMod val="50000"/>
                    <a:lumOff val="50000"/>
                  </a:schemeClr>
                </a:solidFill>
              </a:rPr>
              <a:t>总体目标</a:t>
            </a:r>
            <a:endParaRPr lang="zh-CN" altLang="en-US" dirty="0">
              <a:solidFill>
                <a:schemeClr val="tx2">
                  <a:lumMod val="50000"/>
                  <a:lumOff val="50000"/>
                </a:schemeClr>
              </a:solidFill>
            </a:endParaRPr>
          </a:p>
        </p:txBody>
      </p:sp>
      <p:sp>
        <p:nvSpPr>
          <p:cNvPr id="3" name="内容占位符 2"/>
          <p:cNvSpPr>
            <a:spLocks noGrp="1"/>
          </p:cNvSpPr>
          <p:nvPr>
            <p:ph idx="1"/>
          </p:nvPr>
        </p:nvSpPr>
        <p:spPr/>
        <p:txBody>
          <a:bodyPr rtlCol="0">
            <a:normAutofit fontScale="77500" lnSpcReduction="20000"/>
          </a:bodyPr>
          <a:lstStyle/>
          <a:p>
            <a:pPr fontAlgn="auto">
              <a:spcAft>
                <a:spcPts val="0"/>
              </a:spcAft>
              <a:buFont typeface="Wingdings 2"/>
              <a:buChar char=""/>
              <a:defRPr/>
            </a:pPr>
            <a:r>
              <a:rPr lang="zh-CN" altLang="en-US" dirty="0" smtClean="0">
                <a:cs typeface="+mn-cs"/>
              </a:rPr>
              <a:t>到</a:t>
            </a:r>
            <a:r>
              <a:rPr lang="en-US" dirty="0" smtClean="0">
                <a:cs typeface="+mn-cs"/>
              </a:rPr>
              <a:t>2022</a:t>
            </a:r>
            <a:r>
              <a:rPr lang="zh-CN" altLang="en-US" dirty="0" smtClean="0">
                <a:cs typeface="+mn-cs"/>
              </a:rPr>
              <a:t>年，逐步构建起基本完善的健康促进政策体系。健康资源更丰富，健康服务更优质，健康保障更完善，健康环境更优化，居民健康生活方式加快推广，健康素养水平稳步提高，心脑血管疾病、癌症、慢性呼吸系统疾病、糖尿病等重大慢性病发病率上升趋势得到遏制，重点传染病、地方病、职业病得到有效防控，重点人群健康状况明显改善。</a:t>
            </a:r>
          </a:p>
          <a:p>
            <a:pPr fontAlgn="auto">
              <a:spcAft>
                <a:spcPts val="0"/>
              </a:spcAft>
              <a:buFont typeface="Wingdings 2"/>
              <a:buChar char=""/>
              <a:defRPr/>
            </a:pPr>
            <a:r>
              <a:rPr lang="zh-CN" altLang="en-US" dirty="0" smtClean="0">
                <a:cs typeface="+mn-cs"/>
              </a:rPr>
              <a:t>到</a:t>
            </a:r>
            <a:r>
              <a:rPr lang="en-US" dirty="0" smtClean="0">
                <a:cs typeface="+mn-cs"/>
              </a:rPr>
              <a:t>2030</a:t>
            </a:r>
            <a:r>
              <a:rPr lang="zh-CN" altLang="en-US" dirty="0" smtClean="0">
                <a:cs typeface="+mn-cs"/>
              </a:rPr>
              <a:t>年，建立起完善的全民健康服务体系、制度体系和治理体系，健康公平基本实现，人人享有高质量的健康服务和高水平的健康保障，健康产业规模和发展质量显著提升，居民主要健康影响因素得到有效控制，健康生活方式和行为得到广泛普及，全民健康素养水平大幅提升，因重大疾病和慢性病导致的过早死亡率明显降低，人均健康预期寿命得到较大提高。</a:t>
            </a:r>
          </a:p>
          <a:p>
            <a:pPr fontAlgn="auto">
              <a:spcAft>
                <a:spcPts val="0"/>
              </a:spcAft>
              <a:buFont typeface="Wingdings 2"/>
              <a:buChar char=""/>
              <a:defRPr/>
            </a:pPr>
            <a:endParaRPr lang="zh-CN" altLang="en-US" dirty="0">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（一）实施健康知识普及行动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通过打造健康教育平台、开展专业健康指导服务、强化社会宣传引导等措施，到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年，全区居民健康素养水平分别不低于</a:t>
            </a:r>
            <a:r>
              <a:rPr lang="en-US" altLang="zh-CN" dirty="0" smtClean="0">
                <a:latin typeface="Times New Roman" pitchFamily="18" charset="0"/>
                <a:ea typeface="楷体_GB2312" pitchFamily="49" charset="-122"/>
                <a:cs typeface="Times New Roman" pitchFamily="18" charset="0"/>
              </a:rPr>
              <a:t>27%</a:t>
            </a:r>
            <a:r>
              <a:rPr lang="zh-CN" altLang="en-US" dirty="0" smtClean="0">
                <a:latin typeface="Times New Roman" pitchFamily="18" charset="0"/>
                <a:ea typeface="楷体_GB2312" pitchFamily="49" charset="-122"/>
                <a:cs typeface="Times New Roman" pitchFamily="18" charset="0"/>
              </a:rPr>
              <a:t>和</a:t>
            </a:r>
            <a:r>
              <a:rPr lang="en-US" altLang="zh-CN" dirty="0" smtClean="0">
                <a:latin typeface="Times New Roman" pitchFamily="18" charset="0"/>
                <a:ea typeface="楷体_GB2312" pitchFamily="49" charset="-122"/>
                <a:cs typeface="Times New Roman" pitchFamily="18" charset="0"/>
              </a:rPr>
              <a:t>36%</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（二）实施合理膳食行动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通过健康科普宣教常态化、营养膳食指导规范化、食品安全监管法治化等措施，到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年，成人肥胖增长率持续减缓，</a:t>
            </a:r>
            <a:r>
              <a:rPr lang="en-US" altLang="zh-CN" dirty="0" smtClean="0">
                <a:latin typeface="Times New Roman" pitchFamily="18" charset="0"/>
                <a:ea typeface="楷体_GB2312" pitchFamily="49" charset="-122"/>
                <a:cs typeface="Times New Roman" pitchFamily="18" charset="0"/>
              </a:rPr>
              <a:t>5</a:t>
            </a:r>
            <a:r>
              <a:rPr lang="zh-CN" altLang="en-US" dirty="0" smtClean="0">
                <a:latin typeface="Times New Roman" pitchFamily="18" charset="0"/>
                <a:ea typeface="楷体_GB2312" pitchFamily="49" charset="-122"/>
                <a:cs typeface="Times New Roman" pitchFamily="18" charset="0"/>
              </a:rPr>
              <a:t>岁以下儿童生产迟缓率分别低于</a:t>
            </a:r>
            <a:r>
              <a:rPr lang="en-US" altLang="zh-CN" dirty="0" smtClean="0">
                <a:latin typeface="Times New Roman" pitchFamily="18" charset="0"/>
                <a:ea typeface="楷体_GB2312" pitchFamily="49" charset="-122"/>
                <a:cs typeface="Times New Roman" pitchFamily="18" charset="0"/>
              </a:rPr>
              <a:t>3%</a:t>
            </a:r>
            <a:r>
              <a:rPr lang="zh-CN" altLang="en-US" dirty="0" smtClean="0">
                <a:latin typeface="Times New Roman" pitchFamily="18" charset="0"/>
                <a:ea typeface="楷体_GB2312" pitchFamily="49" charset="-122"/>
                <a:cs typeface="Times New Roman" pitchFamily="18" charset="0"/>
              </a:rPr>
              <a:t>和</a:t>
            </a:r>
            <a:r>
              <a:rPr lang="en-US" altLang="zh-CN" dirty="0" smtClean="0">
                <a:latin typeface="Times New Roman" pitchFamily="18" charset="0"/>
                <a:ea typeface="楷体_GB2312" pitchFamily="49" charset="-122"/>
                <a:cs typeface="Times New Roman" pitchFamily="18" charset="0"/>
              </a:rPr>
              <a:t>2%</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（三）实施全民健身行动</a:t>
            </a:r>
            <a:endParaRPr lang="en-US" altLang="zh-CN" dirty="0" smtClean="0">
              <a:latin typeface="华文新魏" pitchFamily="2" charset="-122"/>
              <a:ea typeface="华文新魏" pitchFamily="2" charset="-122"/>
              <a:cs typeface="+mn-cs"/>
            </a:endParaRPr>
          </a:p>
          <a:p>
            <a:pPr marL="468000" indent="702000"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通过树立科学健身理念、加强健身科学指导、提高公众服务效能、加强青少年体质监测等措施，到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年，城乡居民达到</a:t>
            </a:r>
            <a:r>
              <a:rPr lang="en-US" altLang="zh-CN" dirty="0" smtClean="0">
                <a:latin typeface="Times New Roman" pitchFamily="18" charset="0"/>
                <a:ea typeface="楷体_GB2312" pitchFamily="49" charset="-122"/>
                <a:cs typeface="Times New Roman" pitchFamily="18" charset="0"/>
              </a:rPr>
              <a:t>《</a:t>
            </a:r>
            <a:r>
              <a:rPr lang="zh-CN" altLang="en-US" dirty="0" smtClean="0">
                <a:latin typeface="Times New Roman" pitchFamily="18" charset="0"/>
                <a:ea typeface="楷体_GB2312" pitchFamily="49" charset="-122"/>
                <a:cs typeface="Times New Roman" pitchFamily="18" charset="0"/>
              </a:rPr>
              <a:t>国民体质测定标准</a:t>
            </a:r>
            <a:r>
              <a:rPr lang="en-US" altLang="zh-CN" dirty="0" smtClean="0">
                <a:latin typeface="Times New Roman" pitchFamily="18" charset="0"/>
                <a:ea typeface="楷体_GB2312" pitchFamily="49" charset="-122"/>
                <a:cs typeface="Times New Roman" pitchFamily="18" charset="0"/>
              </a:rPr>
              <a:t>》</a:t>
            </a:r>
            <a:r>
              <a:rPr lang="zh-CN" altLang="en-US" dirty="0" smtClean="0">
                <a:latin typeface="Times New Roman" pitchFamily="18" charset="0"/>
                <a:ea typeface="楷体_GB2312" pitchFamily="49" charset="-122"/>
                <a:cs typeface="Times New Roman" pitchFamily="18" charset="0"/>
              </a:rPr>
              <a:t>合格以上的人数比例分别提高到</a:t>
            </a:r>
            <a:r>
              <a:rPr lang="en-US" altLang="zh-CN" dirty="0" smtClean="0">
                <a:latin typeface="Times New Roman" pitchFamily="18" charset="0"/>
                <a:ea typeface="楷体_GB2312" pitchFamily="49" charset="-122"/>
                <a:cs typeface="Times New Roman" pitchFamily="18" charset="0"/>
              </a:rPr>
              <a:t>92%</a:t>
            </a:r>
            <a:r>
              <a:rPr lang="zh-CN" altLang="en-US" dirty="0" smtClean="0">
                <a:latin typeface="Times New Roman" pitchFamily="18" charset="0"/>
                <a:ea typeface="楷体_GB2312" pitchFamily="49" charset="-122"/>
                <a:cs typeface="Times New Roman" pitchFamily="18" charset="0"/>
              </a:rPr>
              <a:t>以上和</a:t>
            </a:r>
            <a:r>
              <a:rPr lang="en-US" altLang="zh-CN" dirty="0" smtClean="0">
                <a:latin typeface="Times New Roman" pitchFamily="18" charset="0"/>
                <a:ea typeface="楷体_GB2312" pitchFamily="49" charset="-122"/>
                <a:cs typeface="Times New Roman" pitchFamily="18" charset="0"/>
              </a:rPr>
              <a:t>93%</a:t>
            </a:r>
            <a:r>
              <a:rPr lang="zh-CN" altLang="en-US" dirty="0" smtClean="0">
                <a:latin typeface="Times New Roman" pitchFamily="18" charset="0"/>
                <a:ea typeface="楷体_GB2312" pitchFamily="49" charset="-122"/>
                <a:cs typeface="Times New Roman" pitchFamily="18" charset="0"/>
              </a:rPr>
              <a:t>以上；经常参加体育锻炼人数比例分别达到</a:t>
            </a:r>
            <a:r>
              <a:rPr lang="en-US" altLang="zh-CN" dirty="0" smtClean="0">
                <a:latin typeface="Times New Roman" pitchFamily="18" charset="0"/>
                <a:ea typeface="楷体_GB2312" pitchFamily="49" charset="-122"/>
                <a:cs typeface="Times New Roman" pitchFamily="18" charset="0"/>
              </a:rPr>
              <a:t>45%</a:t>
            </a:r>
            <a:r>
              <a:rPr lang="zh-CN" altLang="en-US" dirty="0" smtClean="0">
                <a:latin typeface="Times New Roman" pitchFamily="18" charset="0"/>
                <a:ea typeface="楷体_GB2312" pitchFamily="49" charset="-122"/>
                <a:cs typeface="Times New Roman" pitchFamily="18" charset="0"/>
              </a:rPr>
              <a:t>以上和</a:t>
            </a:r>
            <a:r>
              <a:rPr lang="en-US" altLang="zh-CN" dirty="0" smtClean="0">
                <a:latin typeface="Times New Roman" pitchFamily="18" charset="0"/>
                <a:ea typeface="楷体_GB2312" pitchFamily="49" charset="-122"/>
                <a:cs typeface="Times New Roman" pitchFamily="18" charset="0"/>
              </a:rPr>
              <a:t>46%</a:t>
            </a:r>
            <a:r>
              <a:rPr lang="zh-CN" altLang="en-US" dirty="0" smtClean="0">
                <a:latin typeface="Times New Roman" pitchFamily="18" charset="0"/>
                <a:ea typeface="楷体_GB2312" pitchFamily="49" charset="-122"/>
                <a:cs typeface="Times New Roman" pitchFamily="18" charset="0"/>
              </a:rPr>
              <a:t>以上。</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186738"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（四）实施控制吸烟行动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通过加强控烟宣传、建设无烟环境、加强控烟执法、提高戒烟服务能力等措施，到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a:t>
            </a:r>
            <a:r>
              <a:rPr lang="en-US" altLang="zh-CN" dirty="0" smtClean="0">
                <a:latin typeface="Times New Roman" pitchFamily="18" charset="0"/>
                <a:ea typeface="楷体_GB2312" pitchFamily="49" charset="-122"/>
                <a:cs typeface="Times New Roman" pitchFamily="18" charset="0"/>
              </a:rPr>
              <a:t>15</a:t>
            </a:r>
            <a:r>
              <a:rPr lang="zh-CN" altLang="en-US" dirty="0" smtClean="0">
                <a:latin typeface="Times New Roman" pitchFamily="18" charset="0"/>
                <a:ea typeface="楷体_GB2312" pitchFamily="49" charset="-122"/>
                <a:cs typeface="Times New Roman" pitchFamily="18" charset="0"/>
              </a:rPr>
              <a:t>岁以上人群吸烟率分别低于</a:t>
            </a:r>
            <a:r>
              <a:rPr lang="en-US" altLang="zh-CN" dirty="0" smtClean="0">
                <a:latin typeface="Times New Roman" pitchFamily="18" charset="0"/>
                <a:ea typeface="楷体_GB2312" pitchFamily="49" charset="-122"/>
                <a:cs typeface="Times New Roman" pitchFamily="18" charset="0"/>
              </a:rPr>
              <a:t>24.5%</a:t>
            </a:r>
            <a:r>
              <a:rPr lang="zh-CN" altLang="en-US" dirty="0" smtClean="0">
                <a:latin typeface="Times New Roman" pitchFamily="18" charset="0"/>
                <a:ea typeface="楷体_GB2312" pitchFamily="49" charset="-122"/>
                <a:cs typeface="Times New Roman" pitchFamily="18" charset="0"/>
              </a:rPr>
              <a:t>和</a:t>
            </a:r>
            <a:r>
              <a:rPr lang="en-US" altLang="zh-CN" dirty="0" smtClean="0">
                <a:latin typeface="Times New Roman" pitchFamily="18" charset="0"/>
                <a:ea typeface="楷体_GB2312" pitchFamily="49" charset="-122"/>
                <a:cs typeface="Times New Roman" pitchFamily="18" charset="0"/>
              </a:rPr>
              <a:t>20%</a:t>
            </a:r>
            <a:r>
              <a:rPr lang="zh-CN" altLang="en-US" dirty="0" smtClean="0">
                <a:latin typeface="Times New Roman" pitchFamily="18" charset="0"/>
                <a:ea typeface="楷体_GB2312" pitchFamily="49" charset="-122"/>
                <a:cs typeface="Times New Roman" pitchFamily="18" charset="0"/>
              </a:rPr>
              <a:t>。</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457200" y="274638"/>
            <a:ext cx="8229600" cy="1797050"/>
          </a:xfrm>
        </p:spPr>
        <p:txBody>
          <a:bodyPr/>
          <a:lstStyle/>
          <a:p>
            <a:r>
              <a:rPr lang="zh-CN" altLang="en-US" smtClean="0"/>
              <a:t>十九项主要任务及行动目标</a:t>
            </a:r>
          </a:p>
        </p:txBody>
      </p:sp>
      <p:sp>
        <p:nvSpPr>
          <p:cNvPr id="3" name="内容占位符 2"/>
          <p:cNvSpPr>
            <a:spLocks noGrp="1"/>
          </p:cNvSpPr>
          <p:nvPr>
            <p:ph idx="1"/>
          </p:nvPr>
        </p:nvSpPr>
        <p:spPr>
          <a:xfrm>
            <a:off x="457200" y="2000250"/>
            <a:ext cx="8229600" cy="4125913"/>
          </a:xfrm>
        </p:spPr>
        <p:txBody>
          <a:bodyPr rtlCol="0">
            <a:normAutofit/>
          </a:bodyPr>
          <a:lstStyle/>
          <a:p>
            <a:pPr fontAlgn="auto">
              <a:spcAft>
                <a:spcPts val="0"/>
              </a:spcAft>
              <a:buFont typeface="Wingdings 2"/>
              <a:buChar char=""/>
              <a:defRPr/>
            </a:pPr>
            <a:r>
              <a:rPr lang="zh-CN" altLang="en-US" dirty="0" smtClean="0">
                <a:latin typeface="华文新魏" pitchFamily="2" charset="-122"/>
                <a:ea typeface="华文新魏" pitchFamily="2" charset="-122"/>
                <a:cs typeface="+mn-cs"/>
              </a:rPr>
              <a:t>（五）实施心理健康促进行动</a:t>
            </a:r>
            <a:endParaRPr lang="en-US" altLang="zh-CN" dirty="0" smtClean="0">
              <a:latin typeface="华文新魏" pitchFamily="2" charset="-122"/>
              <a:ea typeface="华文新魏" pitchFamily="2" charset="-122"/>
              <a:cs typeface="+mn-cs"/>
            </a:endParaRPr>
          </a:p>
          <a:p>
            <a:pPr marL="468000" indent="702000" algn="just" fontAlgn="auto">
              <a:spcAft>
                <a:spcPts val="0"/>
              </a:spcAft>
              <a:buFont typeface="Wingdings 2"/>
              <a:buNone/>
              <a:defRPr/>
            </a:pPr>
            <a:r>
              <a:rPr lang="zh-CN" altLang="en-US" dirty="0" smtClean="0">
                <a:latin typeface="Times New Roman" pitchFamily="18" charset="0"/>
                <a:ea typeface="楷体_GB2312" pitchFamily="49" charset="-122"/>
                <a:cs typeface="Times New Roman" pitchFamily="18" charset="0"/>
              </a:rPr>
              <a:t>通过提高心理健康服务能力、合理引导心理健康认知、加强心理危机干预和救助等措施，到</a:t>
            </a:r>
            <a:r>
              <a:rPr lang="en-US" altLang="zh-CN" dirty="0" smtClean="0">
                <a:latin typeface="Times New Roman" pitchFamily="18" charset="0"/>
                <a:ea typeface="楷体_GB2312" pitchFamily="49" charset="-122"/>
                <a:cs typeface="Times New Roman" pitchFamily="18" charset="0"/>
              </a:rPr>
              <a:t>2022</a:t>
            </a:r>
            <a:r>
              <a:rPr lang="zh-CN" altLang="en-US" dirty="0" smtClean="0">
                <a:latin typeface="Times New Roman" pitchFamily="18" charset="0"/>
                <a:ea typeface="楷体_GB2312" pitchFamily="49" charset="-122"/>
                <a:cs typeface="Times New Roman" pitchFamily="18" charset="0"/>
              </a:rPr>
              <a:t>年和</a:t>
            </a:r>
            <a:r>
              <a:rPr lang="en-US" altLang="zh-CN" dirty="0" smtClean="0">
                <a:latin typeface="Times New Roman" pitchFamily="18" charset="0"/>
                <a:ea typeface="楷体_GB2312" pitchFamily="49" charset="-122"/>
                <a:cs typeface="Times New Roman" pitchFamily="18" charset="0"/>
              </a:rPr>
              <a:t>2030</a:t>
            </a:r>
            <a:r>
              <a:rPr lang="zh-CN" altLang="en-US" dirty="0" smtClean="0">
                <a:latin typeface="Times New Roman" pitchFamily="18" charset="0"/>
                <a:ea typeface="楷体_GB2312" pitchFamily="49" charset="-122"/>
                <a:cs typeface="Times New Roman" pitchFamily="18" charset="0"/>
              </a:rPr>
              <a:t>年，居民心理健康素养水平提升到</a:t>
            </a:r>
            <a:r>
              <a:rPr lang="en-US" altLang="zh-CN" dirty="0" smtClean="0">
                <a:latin typeface="Times New Roman" pitchFamily="18" charset="0"/>
                <a:ea typeface="楷体_GB2312" pitchFamily="49" charset="-122"/>
                <a:cs typeface="Times New Roman" pitchFamily="18" charset="0"/>
              </a:rPr>
              <a:t>20%</a:t>
            </a:r>
            <a:r>
              <a:rPr lang="zh-CN" altLang="en-US" dirty="0" smtClean="0">
                <a:latin typeface="Times New Roman" pitchFamily="18" charset="0"/>
                <a:ea typeface="楷体_GB2312" pitchFamily="49" charset="-122"/>
                <a:cs typeface="Times New Roman" pitchFamily="18" charset="0"/>
              </a:rPr>
              <a:t>及以上和</a:t>
            </a:r>
            <a:r>
              <a:rPr lang="en-US" altLang="zh-CN" dirty="0" smtClean="0">
                <a:latin typeface="Times New Roman" pitchFamily="18" charset="0"/>
                <a:ea typeface="楷体_GB2312" pitchFamily="49" charset="-122"/>
                <a:cs typeface="Times New Roman" pitchFamily="18" charset="0"/>
              </a:rPr>
              <a:t>30%</a:t>
            </a:r>
            <a:r>
              <a:rPr lang="zh-CN" altLang="en-US" dirty="0" smtClean="0">
                <a:latin typeface="Times New Roman" pitchFamily="18" charset="0"/>
                <a:ea typeface="楷体_GB2312" pitchFamily="49" charset="-122"/>
                <a:cs typeface="Times New Roman" pitchFamily="18" charset="0"/>
              </a:rPr>
              <a:t>及以上，心理相关疾病发生的上升趋势减缓。</a:t>
            </a:r>
            <a:endParaRPr lang="zh-CN" altLang="en-US" dirty="0">
              <a:latin typeface="Times New Roman" pitchFamily="18" charset="0"/>
              <a:ea typeface="楷体_GB2312" pitchFamily="49" charset="-122"/>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409</TotalTime>
  <Words>2457</Words>
  <PresentationFormat>On-screen Show (4:3)</PresentationFormat>
  <Paragraphs>65</Paragraphs>
  <Slides>24</Slides>
  <Notes>0</Notes>
  <HiddenSlides>0</HiddenSlides>
  <MMClips>0</MMClips>
  <ScaleCrop>false</ScaleCrop>
  <HeadingPairs>
    <vt:vector size="6" baseType="variant">
      <vt:variant>
        <vt:lpstr>已用的字体</vt:lpstr>
      </vt:variant>
      <vt:variant>
        <vt:i4>11</vt:i4>
      </vt:variant>
      <vt:variant>
        <vt:lpstr>演示文稿设计模板</vt:lpstr>
      </vt:variant>
      <vt:variant>
        <vt:i4>3</vt:i4>
      </vt:variant>
      <vt:variant>
        <vt:lpstr>幻灯片标题</vt:lpstr>
      </vt:variant>
      <vt:variant>
        <vt:i4>24</vt:i4>
      </vt:variant>
    </vt:vector>
  </HeadingPairs>
  <TitlesOfParts>
    <vt:vector size="38" baseType="lpstr">
      <vt:lpstr>Cambria</vt:lpstr>
      <vt:lpstr>华文楷体</vt:lpstr>
      <vt:lpstr>Arial</vt:lpstr>
      <vt:lpstr>Maiandra GD</vt:lpstr>
      <vt:lpstr>隶书</vt:lpstr>
      <vt:lpstr>Wingdings 2</vt:lpstr>
      <vt:lpstr>Calibri</vt:lpstr>
      <vt:lpstr>宋体</vt:lpstr>
      <vt:lpstr>Times New Roman</vt:lpstr>
      <vt:lpstr>华文新魏</vt:lpstr>
      <vt:lpstr>楷体_GB2312</vt:lpstr>
      <vt:lpstr>龙腾四海</vt:lpstr>
      <vt:lpstr>龙腾四海</vt:lpstr>
      <vt:lpstr>龙腾四海</vt:lpstr>
      <vt:lpstr>《滨海新区落实健康天津行动实施方案》政策解读</vt:lpstr>
      <vt:lpstr>指导思想</vt:lpstr>
      <vt:lpstr>基本原则</vt:lpstr>
      <vt:lpstr>总体目标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十九项主要任务及行动目标</vt:lpstr>
      <vt:lpstr>保障措施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Windows 用户</cp:lastModifiedBy>
  <cp:revision>26</cp:revision>
  <dcterms:created xsi:type="dcterms:W3CDTF">2021-10-14T01:46:37Z</dcterms:created>
  <dcterms:modified xsi:type="dcterms:W3CDTF">2021-10-22T08:03:55Z</dcterms:modified>
</cp:coreProperties>
</file>